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2.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charts/chart1.xml" ContentType="application/vnd.openxmlformats-officedocument.drawingml.chart+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6" r:id="rId2"/>
    <p:sldId id="271" r:id="rId3"/>
    <p:sldId id="272" r:id="rId4"/>
    <p:sldId id="270" r:id="rId5"/>
    <p:sldId id="259" r:id="rId6"/>
    <p:sldId id="274" r:id="rId7"/>
    <p:sldId id="273" r:id="rId8"/>
    <p:sldId id="262" r:id="rId9"/>
    <p:sldId id="263" r:id="rId10"/>
    <p:sldId id="277" r:id="rId11"/>
    <p:sldId id="275" r:id="rId12"/>
    <p:sldId id="276" r:id="rId13"/>
  </p:sldIdLst>
  <p:sldSz cx="9144000" cy="6858000" type="screen4x3"/>
  <p:notesSz cx="6797675" cy="9926638"/>
  <p:defaultTextStyle>
    <a:defPPr>
      <a:defRPr lang="da-DK"/>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1344">
          <p15:clr>
            <a:srgbClr val="A4A3A4"/>
          </p15:clr>
        </p15:guide>
        <p15:guide id="2" pos="642">
          <p15:clr>
            <a:srgbClr val="A4A3A4"/>
          </p15:clr>
        </p15:guide>
        <p15:guide id="3" orient="horz" pos="1026">
          <p15:clr>
            <a:srgbClr val="A4A3A4"/>
          </p15:clr>
        </p15:guide>
        <p15:guide id="4" pos="385">
          <p15:clr>
            <a:srgbClr val="A4A3A4"/>
          </p15:clr>
        </p15:guide>
        <p15:guide id="5" orient="horz" pos="981">
          <p15:clr>
            <a:srgbClr val="A4A3A4"/>
          </p15:clr>
        </p15:guide>
      </p15:sldGuideLst>
    </p:ext>
    <p:ext uri="{2D200454-40CA-4A62-9FC3-DE9A4176ACB9}">
      <p15:notesGuideLst xmlns:p15="http://schemas.microsoft.com/office/powerpoint/2012/main" xmlns="">
        <p15:guide id="1" orient="horz" pos="3107">
          <p15:clr>
            <a:srgbClr val="A4A3A4"/>
          </p15:clr>
        </p15:guide>
        <p15:guide id="2" pos="2141">
          <p15:clr>
            <a:srgbClr val="A4A3A4"/>
          </p15:clr>
        </p15:guide>
        <p15:guide id="3" orient="horz"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076471"/>
    <a:srgbClr val="09562C"/>
    <a:srgbClr val="4C4D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yst layout 3 - Markerin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46" autoAdjust="0"/>
    <p:restoredTop sz="86044" autoAdjust="0"/>
  </p:normalViewPr>
  <p:slideViewPr>
    <p:cSldViewPr snapToObjects="1">
      <p:cViewPr varScale="1">
        <p:scale>
          <a:sx n="76" d="100"/>
          <a:sy n="76" d="100"/>
        </p:scale>
        <p:origin x="-1674" y="-90"/>
      </p:cViewPr>
      <p:guideLst>
        <p:guide orient="horz" pos="981"/>
        <p:guide pos="385"/>
      </p:guideLst>
    </p:cSldViewPr>
  </p:slideViewPr>
  <p:notesTextViewPr>
    <p:cViewPr>
      <p:scale>
        <a:sx n="150" d="100"/>
        <a:sy n="150" d="100"/>
      </p:scale>
      <p:origin x="0" y="0"/>
    </p:cViewPr>
  </p:notesTextViewPr>
  <p:sorterViewPr>
    <p:cViewPr>
      <p:scale>
        <a:sx n="100" d="100"/>
        <a:sy n="100" d="100"/>
      </p:scale>
      <p:origin x="0" y="0"/>
    </p:cViewPr>
  </p:sorterViewPr>
  <p:notesViewPr>
    <p:cSldViewPr snapToObjects="1">
      <p:cViewPr varScale="1">
        <p:scale>
          <a:sx n="87" d="100"/>
          <a:sy n="87" d="100"/>
        </p:scale>
        <p:origin x="-3756" y="-72"/>
      </p:cViewPr>
      <p:guideLst>
        <p:guide orient="horz" pos="3107"/>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3185323484049"/>
          <c:y val="8.4469537770801156E-2"/>
          <c:w val="0.86056119273750575"/>
          <c:h val="0.81307947439046002"/>
        </c:manualLayout>
      </c:layout>
      <c:barChart>
        <c:barDir val="col"/>
        <c:grouping val="clustered"/>
        <c:varyColors val="0"/>
        <c:ser>
          <c:idx val="0"/>
          <c:order val="0"/>
          <c:tx>
            <c:strRef>
              <c:f>'Ark1'!$A$15</c:f>
              <c:strCache>
                <c:ptCount val="1"/>
                <c:pt idx="0">
                  <c:v>Naturbidrag</c:v>
                </c:pt>
              </c:strCache>
            </c:strRef>
          </c:tx>
          <c:invertIfNegative val="0"/>
          <c:cat>
            <c:strRef>
              <c:f>'Ark1'!$B$2:$J$2</c:f>
              <c:strCache>
                <c:ptCount val="6"/>
                <c:pt idx="0">
                  <c:v>90-94</c:v>
                </c:pt>
                <c:pt idx="1">
                  <c:v>95-99</c:v>
                </c:pt>
                <c:pt idx="2">
                  <c:v> 00-04</c:v>
                </c:pt>
                <c:pt idx="3">
                  <c:v> 05-09 </c:v>
                </c:pt>
                <c:pt idx="4">
                  <c:v> 08-12</c:v>
                </c:pt>
                <c:pt idx="5">
                  <c:v>Mål 2021</c:v>
                </c:pt>
              </c:strCache>
            </c:strRef>
          </c:cat>
          <c:val>
            <c:numRef>
              <c:f>'Ark1'!$B$14:$J$14</c:f>
              <c:numCache>
                <c:formatCode>0</c:formatCode>
                <c:ptCount val="6"/>
                <c:pt idx="0">
                  <c:v>37.10526315789474</c:v>
                </c:pt>
                <c:pt idx="1">
                  <c:v>25.180451127819548</c:v>
                </c:pt>
                <c:pt idx="2">
                  <c:v>21.977443609022558</c:v>
                </c:pt>
                <c:pt idx="3">
                  <c:v>20.248120300751879</c:v>
                </c:pt>
                <c:pt idx="4">
                  <c:v>19.255639097744361</c:v>
                </c:pt>
                <c:pt idx="5">
                  <c:v>9.5413533834586453</c:v>
                </c:pt>
              </c:numCache>
            </c:numRef>
          </c:val>
        </c:ser>
        <c:ser>
          <c:idx val="1"/>
          <c:order val="1"/>
          <c:tx>
            <c:strRef>
              <c:f>'Ark1'!$A$16</c:f>
              <c:strCache>
                <c:ptCount val="1"/>
                <c:pt idx="0">
                  <c:v>Landbrug</c:v>
                </c:pt>
              </c:strCache>
            </c:strRef>
          </c:tx>
          <c:spPr>
            <a:solidFill>
              <a:srgbClr val="C00000"/>
            </a:solidFill>
          </c:spPr>
          <c:invertIfNegative val="0"/>
          <c:cat>
            <c:strRef>
              <c:f>'Ark1'!$B$2:$J$2</c:f>
              <c:strCache>
                <c:ptCount val="6"/>
                <c:pt idx="0">
                  <c:v>90-94</c:v>
                </c:pt>
                <c:pt idx="1">
                  <c:v>95-99</c:v>
                </c:pt>
                <c:pt idx="2">
                  <c:v> 00-04</c:v>
                </c:pt>
                <c:pt idx="3">
                  <c:v> 05-09 </c:v>
                </c:pt>
                <c:pt idx="4">
                  <c:v> 08-12</c:v>
                </c:pt>
                <c:pt idx="5">
                  <c:v>Mål 2021</c:v>
                </c:pt>
              </c:strCache>
            </c:strRef>
          </c:cat>
          <c:val>
            <c:numRef>
              <c:f>'Ark1'!$B$16:$J$16</c:f>
              <c:numCache>
                <c:formatCode>0</c:formatCode>
                <c:ptCount val="6"/>
                <c:pt idx="0">
                  <c:v>34.10526315789474</c:v>
                </c:pt>
                <c:pt idx="1">
                  <c:v>22.180451127819548</c:v>
                </c:pt>
                <c:pt idx="2">
                  <c:v>18.977443609022558</c:v>
                </c:pt>
                <c:pt idx="3">
                  <c:v>17.248120300751879</c:v>
                </c:pt>
                <c:pt idx="4">
                  <c:v>16.255639097744361</c:v>
                </c:pt>
                <c:pt idx="5">
                  <c:v>6.5413533834586453</c:v>
                </c:pt>
              </c:numCache>
            </c:numRef>
          </c:val>
        </c:ser>
        <c:dLbls>
          <c:showLegendKey val="0"/>
          <c:showVal val="0"/>
          <c:showCatName val="0"/>
          <c:showSerName val="0"/>
          <c:showPercent val="0"/>
          <c:showBubbleSize val="0"/>
        </c:dLbls>
        <c:gapWidth val="150"/>
        <c:overlap val="100"/>
        <c:axId val="32191616"/>
        <c:axId val="32193152"/>
      </c:barChart>
      <c:catAx>
        <c:axId val="32191616"/>
        <c:scaling>
          <c:orientation val="minMax"/>
        </c:scaling>
        <c:delete val="0"/>
        <c:axPos val="b"/>
        <c:majorTickMark val="out"/>
        <c:minorTickMark val="none"/>
        <c:tickLblPos val="nextTo"/>
        <c:crossAx val="32193152"/>
        <c:crosses val="autoZero"/>
        <c:auto val="1"/>
        <c:lblAlgn val="ctr"/>
        <c:lblOffset val="100"/>
        <c:noMultiLvlLbl val="0"/>
      </c:catAx>
      <c:valAx>
        <c:axId val="32193152"/>
        <c:scaling>
          <c:orientation val="minMax"/>
        </c:scaling>
        <c:delete val="0"/>
        <c:axPos val="l"/>
        <c:majorGridlines/>
        <c:title>
          <c:tx>
            <c:rich>
              <a:bodyPr rot="-5400000" vert="horz"/>
              <a:lstStyle/>
              <a:p>
                <a:pPr>
                  <a:defRPr/>
                </a:pPr>
                <a:r>
                  <a:rPr lang="en-US"/>
                  <a:t>Udledning kg N pr. ha </a:t>
                </a:r>
              </a:p>
            </c:rich>
          </c:tx>
          <c:layout/>
          <c:overlay val="0"/>
        </c:title>
        <c:numFmt formatCode="0" sourceLinked="1"/>
        <c:majorTickMark val="out"/>
        <c:minorTickMark val="none"/>
        <c:tickLblPos val="nextTo"/>
        <c:crossAx val="32191616"/>
        <c:crosses val="autoZero"/>
        <c:crossBetween val="between"/>
      </c:valAx>
    </c:plotArea>
    <c:legend>
      <c:legendPos val="r"/>
      <c:layout>
        <c:manualLayout>
          <c:xMode val="edge"/>
          <c:yMode val="edge"/>
          <c:x val="0.66994896771924128"/>
          <c:y val="4.897822153007212E-2"/>
          <c:w val="0.30687382633871796"/>
          <c:h val="0.3172649399532454"/>
        </c:manualLayout>
      </c:layout>
      <c:overlay val="1"/>
    </c:legend>
    <c:plotVisOnly val="1"/>
    <c:dispBlanksAs val="gap"/>
    <c:showDLblsOverMax val="0"/>
  </c:chart>
  <c:txPr>
    <a:bodyPr/>
    <a:lstStyle/>
    <a:p>
      <a:pPr>
        <a:defRPr sz="2400"/>
      </a:pPr>
      <a:endParaRPr lang="da-DK"/>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dsholder til sidefod 3"/>
          <p:cNvSpPr>
            <a:spLocks noGrp="1"/>
          </p:cNvSpPr>
          <p:nvPr>
            <p:ph type="ftr" sz="quarter" idx="2"/>
          </p:nvPr>
        </p:nvSpPr>
        <p:spPr>
          <a:xfrm>
            <a:off x="3849688" y="9195118"/>
            <a:ext cx="2933700" cy="233192"/>
          </a:xfrm>
          <a:prstGeom prst="rect">
            <a:avLst/>
          </a:prstGeom>
        </p:spPr>
        <p:txBody>
          <a:bodyPr vert="horz" lIns="92665" tIns="46333" rIns="92665" bIns="46333" rtlCol="0" anchor="b"/>
          <a:lstStyle>
            <a:lvl1pPr algn="l" fontAlgn="auto">
              <a:spcBef>
                <a:spcPts val="0"/>
              </a:spcBef>
              <a:spcAft>
                <a:spcPts val="0"/>
              </a:spcAft>
              <a:defRPr sz="1200">
                <a:latin typeface="+mn-lt"/>
                <a:cs typeface="+mn-cs"/>
              </a:defRPr>
            </a:lvl1pPr>
          </a:lstStyle>
          <a:p>
            <a:pPr>
              <a:defRPr/>
            </a:pPr>
            <a:endParaRPr lang="da-DK"/>
          </a:p>
        </p:txBody>
      </p:sp>
      <p:sp>
        <p:nvSpPr>
          <p:cNvPr id="5" name="Pladsholder til diasnummer 4"/>
          <p:cNvSpPr>
            <a:spLocks noGrp="1"/>
          </p:cNvSpPr>
          <p:nvPr>
            <p:ph type="sldNum" sz="quarter" idx="3"/>
          </p:nvPr>
        </p:nvSpPr>
        <p:spPr>
          <a:xfrm>
            <a:off x="3849688" y="9393071"/>
            <a:ext cx="2946400" cy="496731"/>
          </a:xfrm>
          <a:prstGeom prst="rect">
            <a:avLst/>
          </a:prstGeom>
        </p:spPr>
        <p:txBody>
          <a:bodyPr vert="horz" lIns="92665" tIns="46333" rIns="92665" bIns="46333" rtlCol="0" anchor="b"/>
          <a:lstStyle>
            <a:lvl1pPr algn="r" fontAlgn="auto">
              <a:spcBef>
                <a:spcPts val="0"/>
              </a:spcBef>
              <a:spcAft>
                <a:spcPts val="0"/>
              </a:spcAft>
              <a:defRPr sz="1200">
                <a:latin typeface="+mn-lt"/>
                <a:cs typeface="+mn-cs"/>
              </a:defRPr>
            </a:lvl1pPr>
          </a:lstStyle>
          <a:p>
            <a:pPr>
              <a:defRPr/>
            </a:pPr>
            <a:fld id="{87C0CF0E-1A96-4167-9B9C-14DA2945C64D}" type="slidenum">
              <a:rPr lang="da-DK"/>
              <a:pPr>
                <a:defRPr/>
              </a:pPr>
              <a:t>‹nr.›</a:t>
            </a:fld>
            <a:endParaRPr lang="da-DK"/>
          </a:p>
        </p:txBody>
      </p:sp>
      <p:sp>
        <p:nvSpPr>
          <p:cNvPr id="2" name="Tekstfelt 1"/>
          <p:cNvSpPr txBox="1"/>
          <p:nvPr/>
        </p:nvSpPr>
        <p:spPr>
          <a:xfrm>
            <a:off x="374501" y="9195120"/>
            <a:ext cx="2160240" cy="588350"/>
          </a:xfrm>
          <a:prstGeom prst="rect">
            <a:avLst/>
          </a:prstGeom>
          <a:noFill/>
        </p:spPr>
        <p:txBody>
          <a:bodyPr wrap="square" rtlCol="0">
            <a:spAutoFit/>
          </a:bodyPr>
          <a:lstStyle/>
          <a:p>
            <a:r>
              <a:rPr lang="da-DK" dirty="0" smtClean="0"/>
              <a:t>SEGES P/S</a:t>
            </a:r>
            <a:br>
              <a:rPr lang="da-DK" dirty="0" smtClean="0"/>
            </a:br>
            <a:r>
              <a:rPr lang="da-DK" sz="1400" dirty="0" smtClean="0"/>
              <a:t>seges.dk</a:t>
            </a:r>
            <a:endParaRPr lang="da-DK" sz="1400" dirty="0"/>
          </a:p>
        </p:txBody>
      </p:sp>
    </p:spTree>
    <p:extLst>
      <p:ext uri="{BB962C8B-B14F-4D97-AF65-F5344CB8AC3E}">
        <p14:creationId xmlns:p14="http://schemas.microsoft.com/office/powerpoint/2010/main" val="29849540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733"/>
          </a:xfrm>
          <a:prstGeom prst="rect">
            <a:avLst/>
          </a:prstGeom>
        </p:spPr>
        <p:txBody>
          <a:bodyPr vert="horz" lIns="92665" tIns="46333" rIns="92665" bIns="46333" rtlCol="0"/>
          <a:lstStyle>
            <a:lvl1pPr algn="l" fontAlgn="auto">
              <a:spcBef>
                <a:spcPts val="0"/>
              </a:spcBef>
              <a:spcAft>
                <a:spcPts val="0"/>
              </a:spcAft>
              <a:defRPr sz="1200">
                <a:latin typeface="+mn-lt"/>
                <a:cs typeface="+mn-cs"/>
              </a:defRPr>
            </a:lvl1pPr>
          </a:lstStyle>
          <a:p>
            <a:pPr>
              <a:defRPr/>
            </a:pPr>
            <a:endParaRPr lang="da-DK"/>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665" tIns="46333" rIns="92665" bIns="46333" rtlCol="0" anchor="ctr"/>
          <a:lstStyle/>
          <a:p>
            <a:pPr lvl="0"/>
            <a:endParaRPr lang="da-DK" noProof="0"/>
          </a:p>
        </p:txBody>
      </p:sp>
      <p:sp>
        <p:nvSpPr>
          <p:cNvPr id="5" name="Pladsholder til noter 4"/>
          <p:cNvSpPr>
            <a:spLocks noGrp="1"/>
          </p:cNvSpPr>
          <p:nvPr>
            <p:ph type="body" sz="quarter" idx="3"/>
          </p:nvPr>
        </p:nvSpPr>
        <p:spPr>
          <a:xfrm>
            <a:off x="679450" y="4714955"/>
            <a:ext cx="5438775" cy="4467386"/>
          </a:xfrm>
          <a:prstGeom prst="rect">
            <a:avLst/>
          </a:prstGeom>
        </p:spPr>
        <p:txBody>
          <a:bodyPr vert="horz" lIns="92665" tIns="46333" rIns="92665" bIns="46333" rtlCol="0">
            <a:normAutofit/>
          </a:body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Pladsholder til sidefod 5"/>
          <p:cNvSpPr>
            <a:spLocks noGrp="1"/>
          </p:cNvSpPr>
          <p:nvPr>
            <p:ph type="ftr" sz="quarter" idx="4"/>
          </p:nvPr>
        </p:nvSpPr>
        <p:spPr>
          <a:xfrm>
            <a:off x="0" y="9428310"/>
            <a:ext cx="2946400" cy="496731"/>
          </a:xfrm>
          <a:prstGeom prst="rect">
            <a:avLst/>
          </a:prstGeom>
        </p:spPr>
        <p:txBody>
          <a:bodyPr vert="horz" lIns="92665" tIns="46333" rIns="92665" bIns="46333" rtlCol="0" anchor="b"/>
          <a:lstStyle>
            <a:lvl1pPr algn="l" fontAlgn="auto">
              <a:spcBef>
                <a:spcPts val="0"/>
              </a:spcBef>
              <a:spcAft>
                <a:spcPts val="0"/>
              </a:spcAft>
              <a:defRPr sz="1200">
                <a:latin typeface="+mn-lt"/>
                <a:cs typeface="+mn-cs"/>
              </a:defRPr>
            </a:lvl1pPr>
          </a:lstStyle>
          <a:p>
            <a:pPr>
              <a:defRPr/>
            </a:pPr>
            <a:endParaRPr lang="da-DK"/>
          </a:p>
        </p:txBody>
      </p:sp>
      <p:sp>
        <p:nvSpPr>
          <p:cNvPr id="7" name="Pladsholder til diasnummer 6"/>
          <p:cNvSpPr>
            <a:spLocks noGrp="1"/>
          </p:cNvSpPr>
          <p:nvPr>
            <p:ph type="sldNum" sz="quarter" idx="5"/>
          </p:nvPr>
        </p:nvSpPr>
        <p:spPr>
          <a:xfrm>
            <a:off x="3849688" y="9428310"/>
            <a:ext cx="2946400" cy="496731"/>
          </a:xfrm>
          <a:prstGeom prst="rect">
            <a:avLst/>
          </a:prstGeom>
        </p:spPr>
        <p:txBody>
          <a:bodyPr vert="horz" lIns="92665" tIns="46333" rIns="92665" bIns="46333" rtlCol="0" anchor="b"/>
          <a:lstStyle>
            <a:lvl1pPr algn="r" fontAlgn="auto">
              <a:spcBef>
                <a:spcPts val="0"/>
              </a:spcBef>
              <a:spcAft>
                <a:spcPts val="0"/>
              </a:spcAft>
              <a:defRPr sz="1200">
                <a:latin typeface="+mn-lt"/>
                <a:cs typeface="+mn-cs"/>
              </a:defRPr>
            </a:lvl1pPr>
          </a:lstStyle>
          <a:p>
            <a:pPr>
              <a:defRPr/>
            </a:pPr>
            <a:fld id="{0AFE4F35-38D1-4586-8062-C0D74F49BC40}" type="slidenum">
              <a:rPr lang="da-DK"/>
              <a:pPr>
                <a:defRPr/>
              </a:pPr>
              <a:t>‹nr.›</a:t>
            </a:fld>
            <a:endParaRPr lang="da-DK"/>
          </a:p>
        </p:txBody>
      </p:sp>
    </p:spTree>
    <p:extLst>
      <p:ext uri="{BB962C8B-B14F-4D97-AF65-F5344CB8AC3E}">
        <p14:creationId xmlns:p14="http://schemas.microsoft.com/office/powerpoint/2010/main" val="180562660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Undergødskning,</a:t>
            </a:r>
            <a:r>
              <a:rPr lang="da-DK" baseline="0" dirty="0" smtClean="0"/>
              <a:t> vandmiljø- og vandplaner har fyldt meget i diskussionen i landbrugskredse i de senere år.  Også kvægbruget er ramt af den nuværende undergødskning, hvor vi i gennemsnit er tvunget til at tilføre 20-30 pct. mindre kvælstof, end afgrødernes behov. På kvægbrug har vi godt nok muligheden for at udnytte kløvergræs i sædskiftet og eftervirkningen heraf, men alligevel giver de reducerede normer, krav om efterafgrøder, forbud mod omlægning af græsmarker indskrænkninger i vores handlingsfrihed, der koster os konkurrenceevne i forhold til vores udenlandske kolleger. (EVT en sætning om miljøgodkendelsesordningen)</a:t>
            </a:r>
          </a:p>
          <a:p>
            <a:endParaRPr lang="da-DK" baseline="0" dirty="0" smtClean="0"/>
          </a:p>
          <a:p>
            <a:r>
              <a:rPr lang="da-DK" baseline="0" dirty="0" smtClean="0"/>
              <a:t>Men i stedet for at stille os lettelser af omkostningerne i udsigt på dette områder, har Naturstyrelsen d. 22. december sendt de nye såkaldte Vandområdeplaner i høring, der varsler krav om yderligere reduktioner i kvælstofudledningen. Det ses på figuren.</a:t>
            </a:r>
          </a:p>
          <a:p>
            <a:endParaRPr lang="da-DK" baseline="0" dirty="0" smtClean="0"/>
          </a:p>
          <a:p>
            <a:r>
              <a:rPr lang="da-DK" baseline="0" dirty="0" smtClean="0"/>
              <a:t>For hvert hovedvandopland ses det samlede krav til reduktion af kvælstofudledningen for hvert vandopland. Hele søjlen viser det samlede reduktionskrav. En del af dette kommer som følge af allerede vedtagne regler. Det gælder f.eks. som følge af det ekstra krav om 3-4 pct. enheder efterafgrøder, der allerede træder i kraft fra 2015, samt af de 25.000 ha jord, vi mister, som følge af randzoneloven. Den røde del af søjlerne udtrykker det ekstra reduktionskrav, som vi kan forudse, at der giver os endnu flere dyrkningsrestriktioner.</a:t>
            </a:r>
          </a:p>
          <a:p>
            <a:endParaRPr lang="da-DK" baseline="0" dirty="0" smtClean="0"/>
          </a:p>
          <a:p>
            <a:r>
              <a:rPr lang="da-DK" baseline="0" dirty="0" smtClean="0"/>
              <a:t>Vi kan se, at kvægintensive områder som oplandet til Mariager-, Ringkøbing-, Nissum- og dele af Limfjorden bliver stillet overfor et ekstra reduktionskrav på over 20 pct. – oven i en situation, hvor vi allerede har den store undergødskning og andre indskrænkninger i vores dyrkningsfrihed.  </a:t>
            </a:r>
          </a:p>
          <a:p>
            <a:endParaRPr lang="da-DK" baseline="0" dirty="0" smtClean="0"/>
          </a:p>
          <a:p>
            <a:endParaRPr lang="da-DK" dirty="0"/>
          </a:p>
        </p:txBody>
      </p:sp>
      <p:sp>
        <p:nvSpPr>
          <p:cNvPr id="4" name="Pladsholder til diasnummer 3"/>
          <p:cNvSpPr>
            <a:spLocks noGrp="1"/>
          </p:cNvSpPr>
          <p:nvPr>
            <p:ph type="sldNum" sz="quarter" idx="10"/>
          </p:nvPr>
        </p:nvSpPr>
        <p:spPr/>
        <p:txBody>
          <a:bodyPr/>
          <a:lstStyle/>
          <a:p>
            <a:fld id="{1C4A5656-68DC-4D8F-B318-8232AE402FAA}" type="slidenum">
              <a:rPr lang="da-DK" smtClean="0"/>
              <a:t>5</a:t>
            </a:fld>
            <a:endParaRPr lang="da-DK"/>
          </a:p>
        </p:txBody>
      </p:sp>
    </p:spTree>
    <p:extLst>
      <p:ext uri="{BB962C8B-B14F-4D97-AF65-F5344CB8AC3E}">
        <p14:creationId xmlns:p14="http://schemas.microsoft.com/office/powerpoint/2010/main" val="225490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8</a:t>
            </a:fld>
            <a:endParaRPr lang="da-DK"/>
          </a:p>
        </p:txBody>
      </p:sp>
    </p:spTree>
    <p:extLst>
      <p:ext uri="{BB962C8B-B14F-4D97-AF65-F5344CB8AC3E}">
        <p14:creationId xmlns:p14="http://schemas.microsoft.com/office/powerpoint/2010/main" val="189729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9</a:t>
            </a:fld>
            <a:endParaRPr lang="da-DK"/>
          </a:p>
        </p:txBody>
      </p:sp>
    </p:spTree>
    <p:extLst>
      <p:ext uri="{BB962C8B-B14F-4D97-AF65-F5344CB8AC3E}">
        <p14:creationId xmlns:p14="http://schemas.microsoft.com/office/powerpoint/2010/main" val="10555053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GES forside">
    <p:spTree>
      <p:nvGrpSpPr>
        <p:cNvPr id="1" name=""/>
        <p:cNvGrpSpPr/>
        <p:nvPr/>
      </p:nvGrpSpPr>
      <p:grpSpPr>
        <a:xfrm>
          <a:off x="0" y="0"/>
          <a:ext cx="0" cy="0"/>
          <a:chOff x="0" y="0"/>
          <a:chExt cx="0" cy="0"/>
        </a:xfrm>
      </p:grpSpPr>
      <p:pic>
        <p:nvPicPr>
          <p:cNvPr id="2051" name="Picture 3" descr="C:\Users\akm\Dropbox\Power Point\SEGES\Hjorrne3_linked.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634" y="-11038"/>
            <a:ext cx="9143999" cy="476526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userDrawn="1">
            <p:ph type="ctrTitle" hasCustomPrompt="1"/>
          </p:nvPr>
        </p:nvSpPr>
        <p:spPr>
          <a:xfrm>
            <a:off x="260276" y="4090646"/>
            <a:ext cx="7696100" cy="1268996"/>
          </a:xfrm>
        </p:spPr>
        <p:txBody>
          <a:bodyPr anchor="ctr">
            <a:normAutofit/>
          </a:bodyPr>
          <a:lstStyle>
            <a:lvl1pPr algn="l">
              <a:defRPr sz="2800" b="1" i="0" cap="all" baseline="0">
                <a:solidFill>
                  <a:schemeClr val="accent1"/>
                </a:solidFill>
                <a:latin typeface="Arial"/>
                <a:cs typeface="Arial"/>
              </a:defRPr>
            </a:lvl1pPr>
          </a:lstStyle>
          <a:p>
            <a:r>
              <a:rPr lang="da-DK" dirty="0" smtClean="0"/>
              <a:t>Klik for at tilføje tekst</a:t>
            </a:r>
            <a:endParaRPr lang="da-DK" dirty="0"/>
          </a:p>
        </p:txBody>
      </p:sp>
      <p:sp>
        <p:nvSpPr>
          <p:cNvPr id="17" name="Pladsholder til tekst 5"/>
          <p:cNvSpPr>
            <a:spLocks noGrp="1"/>
          </p:cNvSpPr>
          <p:nvPr>
            <p:ph type="body" sz="quarter" idx="12" hasCustomPrompt="1"/>
          </p:nvPr>
        </p:nvSpPr>
        <p:spPr>
          <a:xfrm>
            <a:off x="255898" y="2644924"/>
            <a:ext cx="5031804" cy="936103"/>
          </a:xfrm>
        </p:spPr>
        <p:txBody>
          <a:bodyPr anchor="t">
            <a:noAutofit/>
          </a:bodyPr>
          <a:lstStyle>
            <a:lvl1pPr marL="0" indent="0">
              <a:buNone/>
              <a:defRPr sz="2000" b="1" baseline="0">
                <a:solidFill>
                  <a:schemeClr val="accent1"/>
                </a:solidFill>
              </a:defRPr>
            </a:lvl1pPr>
            <a:lvl2pPr marL="431800" indent="0">
              <a:buNone/>
              <a:defRPr/>
            </a:lvl2pPr>
          </a:lstStyle>
          <a:p>
            <a:pPr lvl="0"/>
            <a:r>
              <a:rPr lang="da-DK" dirty="0" smtClean="0"/>
              <a:t>Klik for at tilføje forfatter og hovedafdeling</a:t>
            </a:r>
          </a:p>
        </p:txBody>
      </p:sp>
      <p:sp>
        <p:nvSpPr>
          <p:cNvPr id="13" name="Pladsholder til tekst 3"/>
          <p:cNvSpPr>
            <a:spLocks noGrp="1"/>
          </p:cNvSpPr>
          <p:nvPr>
            <p:ph type="body" sz="quarter" idx="17" hasCustomPrompt="1"/>
          </p:nvPr>
        </p:nvSpPr>
        <p:spPr>
          <a:xfrm>
            <a:off x="260276" y="1912145"/>
            <a:ext cx="3591644" cy="724767"/>
          </a:xfrm>
        </p:spPr>
        <p:txBody>
          <a:bodyPr anchor="b">
            <a:normAutofit/>
          </a:bodyPr>
          <a:lstStyle>
            <a:lvl1pPr marL="0" indent="0">
              <a:buNone/>
              <a:defRPr sz="2000">
                <a:solidFill>
                  <a:schemeClr val="accent1"/>
                </a:solidFill>
              </a:defRPr>
            </a:lvl1pPr>
            <a:lvl2pPr marL="431800" indent="0">
              <a:buNone/>
              <a:defRPr/>
            </a:lvl2pPr>
          </a:lstStyle>
          <a:p>
            <a:pPr lvl="0"/>
            <a:r>
              <a:rPr lang="da-DK" dirty="0" smtClean="0"/>
              <a:t>Klik for at tilføje sted og dato</a:t>
            </a:r>
          </a:p>
        </p:txBody>
      </p:sp>
      <p:sp>
        <p:nvSpPr>
          <p:cNvPr id="7" name="Pladsholder til billede 7"/>
          <p:cNvSpPr>
            <a:spLocks noGrp="1"/>
          </p:cNvSpPr>
          <p:nvPr>
            <p:ph type="pic" sz="quarter" idx="14" hasCustomPrompt="1"/>
          </p:nvPr>
        </p:nvSpPr>
        <p:spPr>
          <a:xfrm>
            <a:off x="285358" y="5676076"/>
            <a:ext cx="2486442" cy="1173667"/>
          </a:xfrm>
          <a:prstGeom prst="rect">
            <a:avLst/>
          </a:prstGeom>
          <a:noFill/>
          <a:ln w="9525">
            <a:noFill/>
            <a:miter lim="800000"/>
            <a:headEnd/>
            <a:tailEnd/>
          </a:ln>
        </p:spPr>
        <p:txBody>
          <a:bodyPr rtlCol="0" anchor="t">
            <a:normAutofit/>
          </a:bodyPr>
          <a:lstStyle>
            <a:lvl1pPr marL="0" marR="0" indent="0" algn="ctr" defTabSz="182563"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tab pos="0" algn="l"/>
              </a:tabLst>
              <a:defRPr lang="da-DK" sz="1050" kern="1200" baseline="0" noProof="0" dirty="0">
                <a:solidFill>
                  <a:schemeClr val="tx1"/>
                </a:solidFill>
                <a:latin typeface="Arial" pitchFamily="34" charset="0"/>
                <a:ea typeface="+mn-ea"/>
                <a:cs typeface="Arial" pitchFamily="34" charset="0"/>
              </a:defRPr>
            </a:lvl1pPr>
          </a:lstStyle>
          <a:p>
            <a:pPr marL="0" marR="0" lvl="0" indent="0" algn="l" defTabSz="182563"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tab pos="0" algn="l"/>
              </a:tabLst>
              <a:defRPr/>
            </a:pPr>
            <a:r>
              <a:rPr lang="da-DK" noProof="0" dirty="0" smtClean="0"/>
              <a:t>Klik og indsæt LD-logo her. Q:\SEGES_Visuel_identitet\PowerPoint\Skabeloner\Grafik til SEGES </a:t>
            </a:r>
            <a:r>
              <a:rPr lang="da-DK" noProof="0" dirty="0" err="1" smtClean="0"/>
              <a:t>pptx</a:t>
            </a:r>
            <a:endParaRPr lang="da-DK" noProof="0" dirty="0" smtClean="0"/>
          </a:p>
          <a:p>
            <a:pPr marL="447675" marR="0" lvl="0" indent="-447675" algn="l"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endParaRPr lang="da-DK" noProof="0" dirty="0" smtClean="0"/>
          </a:p>
          <a:p>
            <a:pPr lvl="0"/>
            <a:endParaRPr lang="da-DK" noProof="0" dirty="0" smtClean="0"/>
          </a:p>
          <a:p>
            <a:pPr lvl="0"/>
            <a:r>
              <a:rPr lang="da-DK" noProof="0" dirty="0" smtClean="0"/>
              <a:t> </a:t>
            </a:r>
            <a:br>
              <a:rPr lang="da-DK" noProof="0" dirty="0" smtClean="0"/>
            </a:br>
            <a:endParaRPr lang="da-DK" noProof="0" dirty="0"/>
          </a:p>
        </p:txBody>
      </p:sp>
      <p:sp>
        <p:nvSpPr>
          <p:cNvPr id="8" name="Pladsholder til billede 7"/>
          <p:cNvSpPr>
            <a:spLocks noGrp="1"/>
          </p:cNvSpPr>
          <p:nvPr>
            <p:ph type="pic" sz="quarter" idx="15" hasCustomPrompt="1"/>
          </p:nvPr>
        </p:nvSpPr>
        <p:spPr>
          <a:xfrm>
            <a:off x="2843808" y="5676076"/>
            <a:ext cx="1922614" cy="985951"/>
          </a:xfrm>
          <a:prstGeom prst="rect">
            <a:avLst/>
          </a:prstGeom>
          <a:noFill/>
          <a:ln w="9525">
            <a:noFill/>
            <a:miter lim="800000"/>
            <a:headEnd/>
            <a:tailEnd/>
          </a:ln>
        </p:spPr>
        <p:txBody>
          <a:bodyPr rtlCol="0" anchor="t">
            <a:norm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1100" kern="1200" baseline="0" noProof="0" dirty="0">
                <a:solidFill>
                  <a:schemeClr val="tx1"/>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smtClean="0"/>
              <a:t>Klik og indsæt </a:t>
            </a:r>
            <a:r>
              <a:rPr lang="da-DK" noProof="0" dirty="0" err="1" smtClean="0"/>
              <a:t>gudp</a:t>
            </a:r>
            <a:r>
              <a:rPr lang="da-DK" noProof="0" dirty="0" smtClean="0"/>
              <a:t>-logo </a:t>
            </a:r>
            <a:br>
              <a:rPr lang="da-DK" noProof="0" dirty="0" smtClean="0"/>
            </a:br>
            <a:r>
              <a:rPr lang="da-DK" noProof="0" dirty="0" smtClean="0"/>
              <a:t>eller fond-logo her. Q:\SEGES_Visuel_identitet\PowerPoint\Skabeloner\Grafik til SEGES </a:t>
            </a:r>
            <a:r>
              <a:rPr lang="da-DK" noProof="0" dirty="0" err="1" smtClean="0"/>
              <a:t>pptx</a:t>
            </a:r>
            <a:endParaRPr lang="da-DK" noProof="0" dirty="0" smtClean="0"/>
          </a:p>
          <a:p>
            <a:pPr lvl="0"/>
            <a:endParaRPr lang="da-DK" noProof="0" dirty="0" smtClean="0"/>
          </a:p>
          <a:p>
            <a:pPr lvl="0"/>
            <a:endParaRPr lang="da-DK" noProof="0" dirty="0"/>
          </a:p>
        </p:txBody>
      </p:sp>
      <p:sp>
        <p:nvSpPr>
          <p:cNvPr id="9" name="Pladsholder til billede 7"/>
          <p:cNvSpPr>
            <a:spLocks noGrp="1"/>
          </p:cNvSpPr>
          <p:nvPr>
            <p:ph type="pic" sz="quarter" idx="18" hasCustomPrompt="1"/>
          </p:nvPr>
        </p:nvSpPr>
        <p:spPr>
          <a:xfrm>
            <a:off x="4831686" y="5676076"/>
            <a:ext cx="1922614" cy="985951"/>
          </a:xfrm>
          <a:prstGeom prst="rect">
            <a:avLst/>
          </a:prstGeom>
          <a:noFill/>
          <a:ln w="9525">
            <a:noFill/>
            <a:miter lim="800000"/>
            <a:headEnd/>
            <a:tailEnd/>
          </a:ln>
        </p:spPr>
        <p:txBody>
          <a:bodyPr rtlCol="0" anchor="t">
            <a:norm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1100" kern="1200" baseline="0" noProof="0" dirty="0">
                <a:solidFill>
                  <a:schemeClr val="tx1"/>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smtClean="0"/>
              <a:t>Klik og indsæt </a:t>
            </a:r>
            <a:r>
              <a:rPr lang="da-DK" noProof="0" dirty="0" err="1" smtClean="0"/>
              <a:t>gudp</a:t>
            </a:r>
            <a:r>
              <a:rPr lang="da-DK" noProof="0" dirty="0" smtClean="0"/>
              <a:t>-logo </a:t>
            </a:r>
            <a:br>
              <a:rPr lang="da-DK" noProof="0" dirty="0" smtClean="0"/>
            </a:br>
            <a:r>
              <a:rPr lang="da-DK" noProof="0" dirty="0" smtClean="0"/>
              <a:t>eller fond-logo her. Q:\SEGES_Visuel_identitet\PowerPoint\Skabeloner\Grafik til SEGES </a:t>
            </a:r>
            <a:r>
              <a:rPr lang="da-DK" noProof="0" dirty="0" err="1" smtClean="0"/>
              <a:t>pptx</a:t>
            </a:r>
            <a:endParaRPr lang="da-DK" noProof="0" dirty="0" smtClean="0"/>
          </a:p>
          <a:p>
            <a:pPr lvl="0"/>
            <a:endParaRPr lang="da-DK" noProof="0" dirty="0" smtClean="0"/>
          </a:p>
        </p:txBody>
      </p:sp>
      <p:pic>
        <p:nvPicPr>
          <p:cNvPr id="10" name="Picture 2" descr="C:\Users\akm\Dropbox\Power Point\SEGES\Seges_logo_RGB.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133333" y="6041538"/>
            <a:ext cx="1844342" cy="645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668672"/>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92EE0941-4CBA-4301-9C0E-CBC1736418D4}" type="datetimeFigureOut">
              <a:rPr lang="da-DK" smtClean="0"/>
              <a:t>11-11-2015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1A64E4A8-9EC4-447F-9A70-FF902A811EE3}" type="slidenum">
              <a:rPr lang="da-DK" smtClean="0"/>
              <a:t>‹nr.›</a:t>
            </a:fld>
            <a:endParaRPr lang="da-DK"/>
          </a:p>
        </p:txBody>
      </p:sp>
    </p:spTree>
    <p:extLst>
      <p:ext uri="{BB962C8B-B14F-4D97-AF65-F5344CB8AC3E}">
        <p14:creationId xmlns:p14="http://schemas.microsoft.com/office/powerpoint/2010/main" val="1816064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el og indholdsobjekt logo+grafik">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1"/>
                </a:solidFill>
              </a:defRPr>
            </a:lvl1p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pPr>
              <a:defRPr/>
            </a:pPr>
            <a:fld id="{CCA64DCF-9E8F-4C50-9914-5300485D61E2}" type="datetime2">
              <a:rPr lang="da-DK" smtClean="0"/>
              <a:pPr>
                <a:defRPr/>
              </a:pPr>
              <a:t>11. november 2015</a:t>
            </a:fld>
            <a:endParaRPr lang="da-DK" dirty="0"/>
          </a:p>
        </p:txBody>
      </p:sp>
      <p:sp>
        <p:nvSpPr>
          <p:cNvPr id="4" name="Pladsholder til slidenummer 3"/>
          <p:cNvSpPr>
            <a:spLocks noGrp="1"/>
          </p:cNvSpPr>
          <p:nvPr>
            <p:ph type="sldNum" sz="quarter" idx="11"/>
          </p:nvPr>
        </p:nvSpPr>
        <p:spPr/>
        <p:txBody>
          <a:bodyPr/>
          <a:lstStyle/>
          <a:p>
            <a:pPr>
              <a:defRPr/>
            </a:pPr>
            <a:fld id="{C21184CA-CF82-4A4F-89A8-CEF063EB752F}" type="slidenum">
              <a:rPr lang="da-DK" smtClean="0"/>
              <a:pPr>
                <a:defRPr/>
              </a:pPr>
              <a:t>‹nr.›</a:t>
            </a:fld>
            <a:r>
              <a:rPr lang="da-DK" smtClean="0">
                <a:solidFill>
                  <a:schemeClr val="bg1"/>
                </a:solidFill>
              </a:rPr>
              <a:t>...</a:t>
            </a:r>
            <a:r>
              <a:rPr lang="da-DK" smtClean="0"/>
              <a:t>|</a:t>
            </a:r>
            <a:endParaRPr lang="da-DK" dirty="0"/>
          </a:p>
        </p:txBody>
      </p:sp>
      <p:sp>
        <p:nvSpPr>
          <p:cNvPr id="8" name="Pladsholder til indhold 7"/>
          <p:cNvSpPr>
            <a:spLocks noGrp="1"/>
          </p:cNvSpPr>
          <p:nvPr>
            <p:ph sz="quarter" idx="12"/>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sidefod 4"/>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1248719360"/>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1"/>
                </a:solidFill>
              </a:defRPr>
            </a:lvl1p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pPr>
              <a:defRPr/>
            </a:pPr>
            <a:fld id="{CCA64DCF-9E8F-4C50-9914-5300485D61E2}" type="datetime2">
              <a:rPr lang="da-DK" smtClean="0"/>
              <a:pPr>
                <a:defRPr/>
              </a:pPr>
              <a:t>11. november 2015</a:t>
            </a:fld>
            <a:endParaRPr lang="da-DK" dirty="0"/>
          </a:p>
        </p:txBody>
      </p:sp>
      <p:sp>
        <p:nvSpPr>
          <p:cNvPr id="4" name="Pladsholder til slidenummer 3"/>
          <p:cNvSpPr>
            <a:spLocks noGrp="1"/>
          </p:cNvSpPr>
          <p:nvPr>
            <p:ph type="sldNum" sz="quarter" idx="11"/>
          </p:nvPr>
        </p:nvSpPr>
        <p:spPr/>
        <p:txBody>
          <a:bodyPr/>
          <a:lstStyle/>
          <a:p>
            <a:pPr>
              <a:defRPr/>
            </a:pPr>
            <a:fld id="{C21184CA-CF82-4A4F-89A8-CEF063EB752F}" type="slidenum">
              <a:rPr lang="da-DK" smtClean="0"/>
              <a:pPr>
                <a:defRPr/>
              </a:pPr>
              <a:t>‹nr.›</a:t>
            </a:fld>
            <a:r>
              <a:rPr lang="da-DK" smtClean="0">
                <a:solidFill>
                  <a:schemeClr val="bg1"/>
                </a:solidFill>
              </a:rPr>
              <a:t>...</a:t>
            </a:r>
            <a:r>
              <a:rPr lang="da-DK" smtClean="0"/>
              <a:t>|</a:t>
            </a:r>
            <a:endParaRPr lang="da-DK" dirty="0"/>
          </a:p>
        </p:txBody>
      </p:sp>
      <p:sp>
        <p:nvSpPr>
          <p:cNvPr id="8" name="Pladsholder til indhold 7"/>
          <p:cNvSpPr>
            <a:spLocks noGrp="1"/>
          </p:cNvSpPr>
          <p:nvPr>
            <p:ph sz="quarter" idx="12"/>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sidefod 4"/>
          <p:cNvSpPr>
            <a:spLocks noGrp="1"/>
          </p:cNvSpPr>
          <p:nvPr>
            <p:ph type="ftr" sz="quarter" idx="13"/>
          </p:nvPr>
        </p:nvSpPr>
        <p:spPr/>
        <p:txBody>
          <a:bodyPr/>
          <a:lstStyle/>
          <a:p>
            <a:endParaRPr lang="da-DK" dirty="0"/>
          </a:p>
        </p:txBody>
      </p:sp>
      <p:pic>
        <p:nvPicPr>
          <p:cNvPr id="9" name="Billede 8" descr="grafik2.png"/>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6444208" y="5434473"/>
            <a:ext cx="2699791" cy="1423527"/>
          </a:xfrm>
          <a:prstGeom prst="rect">
            <a:avLst/>
          </a:prstGeom>
        </p:spPr>
      </p:pic>
      <p:pic>
        <p:nvPicPr>
          <p:cNvPr id="11" name="Picture 2" descr="C:\Users\akm\Dropbox\Power Point\SEGES\Seges_logo_RGB.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428403" y="6287969"/>
            <a:ext cx="1320310" cy="46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540405"/>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Forside">
    <p:spTree>
      <p:nvGrpSpPr>
        <p:cNvPr id="1" name=""/>
        <p:cNvGrpSpPr/>
        <p:nvPr/>
      </p:nvGrpSpPr>
      <p:grpSpPr>
        <a:xfrm>
          <a:off x="0" y="0"/>
          <a:ext cx="0" cy="0"/>
          <a:chOff x="0" y="0"/>
          <a:chExt cx="0" cy="0"/>
        </a:xfrm>
      </p:grpSpPr>
      <p:sp>
        <p:nvSpPr>
          <p:cNvPr id="11" name="Pladsholder til billede 7"/>
          <p:cNvSpPr>
            <a:spLocks noGrp="1"/>
          </p:cNvSpPr>
          <p:nvPr>
            <p:ph type="pic" sz="quarter" idx="14" hasCustomPrompt="1"/>
          </p:nvPr>
        </p:nvSpPr>
        <p:spPr>
          <a:xfrm>
            <a:off x="285358" y="5676076"/>
            <a:ext cx="2486442" cy="1173667"/>
          </a:xfrm>
          <a:prstGeom prst="rect">
            <a:avLst/>
          </a:prstGeom>
          <a:noFill/>
          <a:ln w="9525">
            <a:noFill/>
            <a:miter lim="800000"/>
            <a:headEnd/>
            <a:tailEnd/>
          </a:ln>
        </p:spPr>
        <p:txBody>
          <a:bodyPr rtlCol="0" anchor="t">
            <a:norm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1100" kern="1200" baseline="0" noProof="0">
                <a:solidFill>
                  <a:schemeClr val="tx1"/>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smtClean="0"/>
              <a:t>Klik og indsæt LD-logo her. Q:\SEGES_Visuel_identitet\PowerPoint\Skabeloner\Grafik til SEGES </a:t>
            </a:r>
            <a:r>
              <a:rPr lang="da-DK" noProof="0" dirty="0" err="1" smtClean="0"/>
              <a:t>pptx</a:t>
            </a:r>
            <a:endParaRPr lang="da-DK" noProof="0" dirty="0" smtClean="0"/>
          </a:p>
          <a:p>
            <a:pPr lvl="0"/>
            <a:endParaRPr lang="da-DK" noProof="0" dirty="0"/>
          </a:p>
        </p:txBody>
      </p:sp>
      <p:sp>
        <p:nvSpPr>
          <p:cNvPr id="12" name="Pladsholder til billede 7"/>
          <p:cNvSpPr>
            <a:spLocks noGrp="1"/>
          </p:cNvSpPr>
          <p:nvPr>
            <p:ph type="pic" sz="quarter" idx="15" hasCustomPrompt="1"/>
          </p:nvPr>
        </p:nvSpPr>
        <p:spPr>
          <a:xfrm>
            <a:off x="2843808" y="5676076"/>
            <a:ext cx="1922614" cy="985951"/>
          </a:xfrm>
          <a:prstGeom prst="rect">
            <a:avLst/>
          </a:prstGeom>
          <a:noFill/>
          <a:ln w="9525">
            <a:noFill/>
            <a:miter lim="800000"/>
            <a:headEnd/>
            <a:tailEnd/>
          </a:ln>
        </p:spPr>
        <p:txBody>
          <a:bodyPr rtlCol="0" anchor="t">
            <a:norm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1100" kern="1200" baseline="0" noProof="0" dirty="0">
                <a:solidFill>
                  <a:schemeClr val="tx1"/>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smtClean="0"/>
              <a:t>Klik og indsæt </a:t>
            </a:r>
            <a:r>
              <a:rPr lang="da-DK" noProof="0" dirty="0" err="1" smtClean="0"/>
              <a:t>gudp</a:t>
            </a:r>
            <a:r>
              <a:rPr lang="da-DK" noProof="0" dirty="0" smtClean="0"/>
              <a:t>-logo </a:t>
            </a:r>
            <a:br>
              <a:rPr lang="da-DK" noProof="0" dirty="0" smtClean="0"/>
            </a:br>
            <a:r>
              <a:rPr lang="da-DK" noProof="0" dirty="0" smtClean="0"/>
              <a:t>eller fond-logo </a:t>
            </a:r>
            <a:r>
              <a:rPr lang="da-DK" noProof="0" dirty="0" err="1" smtClean="0"/>
              <a:t>herQ</a:t>
            </a:r>
            <a:r>
              <a:rPr lang="da-DK" noProof="0" dirty="0" smtClean="0"/>
              <a:t>:\</a:t>
            </a:r>
            <a:r>
              <a:rPr lang="da-DK" noProof="0" dirty="0" err="1" smtClean="0"/>
              <a:t>SEGES_Visuel_identitet</a:t>
            </a:r>
            <a:r>
              <a:rPr lang="da-DK" noProof="0" dirty="0" smtClean="0"/>
              <a:t>\PowerPoint\Skabeloner\Grafik til SEGES </a:t>
            </a:r>
            <a:r>
              <a:rPr lang="da-DK" noProof="0" dirty="0" err="1" smtClean="0"/>
              <a:t>pptx</a:t>
            </a:r>
            <a:endParaRPr lang="da-DK" noProof="0" dirty="0" smtClean="0"/>
          </a:p>
          <a:p>
            <a:pPr lvl="0"/>
            <a:endParaRPr lang="da-DK" noProof="0" dirty="0"/>
          </a:p>
        </p:txBody>
      </p:sp>
      <p:sp>
        <p:nvSpPr>
          <p:cNvPr id="13" name="Pladsholder til billede 7"/>
          <p:cNvSpPr>
            <a:spLocks noGrp="1"/>
          </p:cNvSpPr>
          <p:nvPr>
            <p:ph type="pic" sz="quarter" idx="18" hasCustomPrompt="1"/>
          </p:nvPr>
        </p:nvSpPr>
        <p:spPr>
          <a:xfrm>
            <a:off x="4831686" y="5676076"/>
            <a:ext cx="1922614" cy="985951"/>
          </a:xfrm>
          <a:prstGeom prst="rect">
            <a:avLst/>
          </a:prstGeom>
          <a:noFill/>
          <a:ln w="9525">
            <a:noFill/>
            <a:miter lim="800000"/>
            <a:headEnd/>
            <a:tailEnd/>
          </a:ln>
        </p:spPr>
        <p:txBody>
          <a:bodyPr rtlCol="0" anchor="t">
            <a:norm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1100" kern="1200" baseline="0" noProof="0" dirty="0">
                <a:solidFill>
                  <a:schemeClr val="tx1"/>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smtClean="0"/>
              <a:t>Klik og indsæt </a:t>
            </a:r>
            <a:r>
              <a:rPr lang="da-DK" noProof="0" dirty="0" err="1" smtClean="0"/>
              <a:t>gudp</a:t>
            </a:r>
            <a:r>
              <a:rPr lang="da-DK" noProof="0" dirty="0" smtClean="0"/>
              <a:t>-logo </a:t>
            </a:r>
            <a:br>
              <a:rPr lang="da-DK" noProof="0" dirty="0" smtClean="0"/>
            </a:br>
            <a:r>
              <a:rPr lang="da-DK" noProof="0" dirty="0" smtClean="0"/>
              <a:t>eller fond-logo her. Q:\SEGES_Visuel_identitet\PowerPoint\Skabeloner\Grafik til SEGES </a:t>
            </a:r>
            <a:r>
              <a:rPr lang="da-DK" noProof="0" dirty="0" err="1" smtClean="0"/>
              <a:t>pptx</a:t>
            </a:r>
            <a:endParaRPr lang="da-DK" noProof="0" dirty="0" smtClean="0"/>
          </a:p>
          <a:p>
            <a:pPr lvl="0"/>
            <a:endParaRPr lang="da-DK" noProof="0" dirty="0"/>
          </a:p>
        </p:txBody>
      </p:sp>
      <p:sp>
        <p:nvSpPr>
          <p:cNvPr id="17" name="Titel 1"/>
          <p:cNvSpPr>
            <a:spLocks noGrp="1"/>
          </p:cNvSpPr>
          <p:nvPr>
            <p:ph type="ctrTitle" hasCustomPrompt="1"/>
          </p:nvPr>
        </p:nvSpPr>
        <p:spPr>
          <a:xfrm>
            <a:off x="285358" y="4090646"/>
            <a:ext cx="7696100" cy="850522"/>
          </a:xfrm>
        </p:spPr>
        <p:txBody>
          <a:bodyPr anchor="ctr">
            <a:normAutofit/>
          </a:bodyPr>
          <a:lstStyle>
            <a:lvl1pPr algn="l">
              <a:defRPr sz="2400" b="1" i="0" cap="all" baseline="0">
                <a:solidFill>
                  <a:schemeClr val="tx2"/>
                </a:solidFill>
                <a:latin typeface="Arial"/>
                <a:cs typeface="Arial"/>
              </a:defRPr>
            </a:lvl1pPr>
          </a:lstStyle>
          <a:p>
            <a:r>
              <a:rPr lang="da-DK" dirty="0" smtClean="0"/>
              <a:t>Klik for at tilføje tekst</a:t>
            </a:r>
            <a:endParaRPr lang="da-DK" dirty="0"/>
          </a:p>
        </p:txBody>
      </p:sp>
      <p:sp>
        <p:nvSpPr>
          <p:cNvPr id="18" name="Pladsholder til tekst 5"/>
          <p:cNvSpPr>
            <a:spLocks noGrp="1"/>
          </p:cNvSpPr>
          <p:nvPr>
            <p:ph type="body" sz="quarter" idx="12" hasCustomPrompt="1"/>
          </p:nvPr>
        </p:nvSpPr>
        <p:spPr>
          <a:xfrm>
            <a:off x="282630" y="4999603"/>
            <a:ext cx="6449610" cy="678142"/>
          </a:xfrm>
        </p:spPr>
        <p:txBody>
          <a:bodyPr anchor="t">
            <a:normAutofit/>
          </a:bodyPr>
          <a:lstStyle>
            <a:lvl1pPr marL="0" indent="0" algn="l">
              <a:buNone/>
              <a:defRPr sz="2000" b="1" baseline="0">
                <a:solidFill>
                  <a:schemeClr val="tx2"/>
                </a:solidFill>
              </a:defRPr>
            </a:lvl1pPr>
            <a:lvl2pPr marL="431800" indent="0">
              <a:buNone/>
              <a:defRPr/>
            </a:lvl2pPr>
          </a:lstStyle>
          <a:p>
            <a:pPr lvl="0"/>
            <a:r>
              <a:rPr lang="da-DK" dirty="0" smtClean="0"/>
              <a:t>Klik for at tilføje forfatter og afdeling</a:t>
            </a:r>
          </a:p>
        </p:txBody>
      </p:sp>
      <p:sp>
        <p:nvSpPr>
          <p:cNvPr id="20" name="Pladsholder til tekst 3"/>
          <p:cNvSpPr>
            <a:spLocks noGrp="1"/>
          </p:cNvSpPr>
          <p:nvPr>
            <p:ph type="body" sz="quarter" idx="17" hasCustomPrompt="1"/>
          </p:nvPr>
        </p:nvSpPr>
        <p:spPr>
          <a:xfrm>
            <a:off x="6876256" y="4999603"/>
            <a:ext cx="2079476" cy="676474"/>
          </a:xfrm>
        </p:spPr>
        <p:txBody>
          <a:bodyPr anchor="ctr">
            <a:noAutofit/>
          </a:bodyPr>
          <a:lstStyle>
            <a:lvl1pPr marL="0" indent="0" algn="r">
              <a:buNone/>
              <a:defRPr sz="1800">
                <a:solidFill>
                  <a:schemeClr val="tx2"/>
                </a:solidFill>
              </a:defRPr>
            </a:lvl1pPr>
            <a:lvl2pPr marL="431800" indent="0">
              <a:buNone/>
              <a:defRPr/>
            </a:lvl2pPr>
          </a:lstStyle>
          <a:p>
            <a:pPr lvl="0"/>
            <a:r>
              <a:rPr lang="da-DK" dirty="0" smtClean="0"/>
              <a:t>Klik for at tilføje sted og dato</a:t>
            </a:r>
          </a:p>
        </p:txBody>
      </p:sp>
      <p:pic>
        <p:nvPicPr>
          <p:cNvPr id="3075" name="Picture 3" descr="C:\Users\akm\Dropbox\Power Point\SEGES\pptforside_mand.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67029"/>
            <a:ext cx="9144000" cy="42576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km\Dropbox\Power Point\SEGES\Seges_logo_RGB.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128128" y="6096356"/>
            <a:ext cx="1844342" cy="645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946125"/>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g indhold - logo+grafik">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1"/>
                </a:solidFill>
              </a:defRPr>
            </a:lvl1p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pPr>
              <a:defRPr/>
            </a:pPr>
            <a:fld id="{CCA64DCF-9E8F-4C50-9914-5300485D61E2}" type="datetime2">
              <a:rPr lang="da-DK" smtClean="0"/>
              <a:pPr>
                <a:defRPr/>
              </a:pPr>
              <a:t>11. november 2015</a:t>
            </a:fld>
            <a:endParaRPr lang="da-DK" dirty="0"/>
          </a:p>
        </p:txBody>
      </p:sp>
      <p:sp>
        <p:nvSpPr>
          <p:cNvPr id="4" name="Pladsholder til slidenummer 3"/>
          <p:cNvSpPr>
            <a:spLocks noGrp="1"/>
          </p:cNvSpPr>
          <p:nvPr>
            <p:ph type="sldNum" sz="quarter" idx="11"/>
          </p:nvPr>
        </p:nvSpPr>
        <p:spPr/>
        <p:txBody>
          <a:bodyPr/>
          <a:lstStyle/>
          <a:p>
            <a:pPr>
              <a:defRPr/>
            </a:pPr>
            <a:fld id="{C21184CA-CF82-4A4F-89A8-CEF063EB752F}" type="slidenum">
              <a:rPr lang="da-DK" smtClean="0"/>
              <a:pPr>
                <a:defRPr/>
              </a:pPr>
              <a:t>‹nr.›</a:t>
            </a:fld>
            <a:r>
              <a:rPr lang="da-DK" smtClean="0">
                <a:solidFill>
                  <a:schemeClr val="bg1"/>
                </a:solidFill>
              </a:rPr>
              <a:t>...</a:t>
            </a:r>
            <a:r>
              <a:rPr lang="da-DK" smtClean="0"/>
              <a:t>|</a:t>
            </a:r>
            <a:endParaRPr lang="da-DK" dirty="0"/>
          </a:p>
        </p:txBody>
      </p:sp>
      <p:sp>
        <p:nvSpPr>
          <p:cNvPr id="8" name="Pladsholder til indhold 7"/>
          <p:cNvSpPr>
            <a:spLocks noGrp="1"/>
          </p:cNvSpPr>
          <p:nvPr>
            <p:ph sz="quarter" idx="12"/>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sidefod 4"/>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847021132"/>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a:xfrm>
            <a:off x="609600" y="404664"/>
            <a:ext cx="6482680" cy="1143000"/>
          </a:xfrm>
        </p:spPr>
        <p:txBody>
          <a:bodyPr/>
          <a:lstStyle/>
          <a:p>
            <a:r>
              <a:rPr lang="da-DK" smtClean="0"/>
              <a:t>Klik for at redigere i master</a:t>
            </a:r>
            <a:endParaRPr lang="da-DK" dirty="0"/>
          </a:p>
        </p:txBody>
      </p:sp>
      <p:pic>
        <p:nvPicPr>
          <p:cNvPr id="7" name="Billede 6" descr="Udsnit_mønster_V2.png"/>
          <p:cNvPicPr>
            <a:picLocks noChangeAspect="1"/>
          </p:cNvPicPr>
          <p:nvPr userDrawn="1"/>
        </p:nvPicPr>
        <p:blipFill>
          <a:blip r:embed="rId2" cstate="email">
            <a:alphaModFix amt="60000"/>
            <a:extLst>
              <a:ext uri="{28A0092B-C50C-407E-A947-70E740481C1C}">
                <a14:useLocalDpi xmlns:a14="http://schemas.microsoft.com/office/drawing/2010/main"/>
              </a:ext>
            </a:extLst>
          </a:blip>
          <a:srcRect t="4128" r="5859"/>
          <a:stretch>
            <a:fillRect/>
          </a:stretch>
        </p:blipFill>
        <p:spPr>
          <a:xfrm>
            <a:off x="6151044" y="0"/>
            <a:ext cx="2992956" cy="3048000"/>
          </a:xfrm>
          <a:prstGeom prst="rect">
            <a:avLst/>
          </a:prstGeom>
        </p:spPr>
      </p:pic>
      <p:sp>
        <p:nvSpPr>
          <p:cNvPr id="9" name="Pladsholder til indhold 8"/>
          <p:cNvSpPr>
            <a:spLocks noGrp="1"/>
          </p:cNvSpPr>
          <p:nvPr>
            <p:ph sz="quarter" idx="12"/>
          </p:nvPr>
        </p:nvSpPr>
        <p:spPr>
          <a:xfrm>
            <a:off x="609600" y="1628775"/>
            <a:ext cx="7462838" cy="424815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0" name="Pladsholder til dato 9"/>
          <p:cNvSpPr>
            <a:spLocks noGrp="1"/>
          </p:cNvSpPr>
          <p:nvPr>
            <p:ph type="dt" sz="half" idx="13"/>
          </p:nvPr>
        </p:nvSpPr>
        <p:spPr/>
        <p:txBody>
          <a:bodyPr/>
          <a:lstStyle/>
          <a:p>
            <a:pPr>
              <a:defRPr/>
            </a:pPr>
            <a:fld id="{CCA64DCF-9E8F-4C50-9914-5300485D61E2}" type="datetime2">
              <a:rPr lang="da-DK" smtClean="0"/>
              <a:pPr>
                <a:defRPr/>
              </a:pPr>
              <a:t>11. november 2015</a:t>
            </a:fld>
            <a:endParaRPr lang="da-DK" dirty="0"/>
          </a:p>
        </p:txBody>
      </p:sp>
      <p:sp>
        <p:nvSpPr>
          <p:cNvPr id="11" name="Pladsholder til sidefod 10"/>
          <p:cNvSpPr>
            <a:spLocks noGrp="1"/>
          </p:cNvSpPr>
          <p:nvPr>
            <p:ph type="ftr" sz="quarter" idx="14"/>
          </p:nvPr>
        </p:nvSpPr>
        <p:spPr/>
        <p:txBody>
          <a:bodyPr/>
          <a:lstStyle/>
          <a:p>
            <a:endParaRPr lang="da-DK" dirty="0"/>
          </a:p>
        </p:txBody>
      </p:sp>
      <p:sp>
        <p:nvSpPr>
          <p:cNvPr id="12" name="Pladsholder til diasnummer 11"/>
          <p:cNvSpPr>
            <a:spLocks noGrp="1"/>
          </p:cNvSpPr>
          <p:nvPr>
            <p:ph type="sldNum" sz="quarter" idx="15"/>
          </p:nvPr>
        </p:nvSpPr>
        <p:spPr/>
        <p:txBody>
          <a:bodyPr/>
          <a:lstStyle/>
          <a:p>
            <a:pPr>
              <a:defRPr/>
            </a:pPr>
            <a:fld id="{C21184CA-CF82-4A4F-89A8-CEF063EB752F}" type="slidenum">
              <a:rPr lang="da-DK" smtClean="0"/>
              <a:pPr>
                <a:defRPr/>
              </a:pPr>
              <a:t>‹nr.›</a:t>
            </a:fld>
            <a:r>
              <a:rPr lang="da-DK" smtClean="0">
                <a:solidFill>
                  <a:schemeClr val="bg1"/>
                </a:solidFill>
              </a:rPr>
              <a:t>...</a:t>
            </a:r>
            <a:r>
              <a:rPr lang="da-DK" smtClean="0"/>
              <a:t>|</a:t>
            </a:r>
            <a:endParaRPr lang="da-DK" dirty="0"/>
          </a:p>
        </p:txBody>
      </p:sp>
    </p:spTree>
    <p:extLst>
      <p:ext uri="{BB962C8B-B14F-4D97-AF65-F5344CB8AC3E}">
        <p14:creationId xmlns:p14="http://schemas.microsoft.com/office/powerpoint/2010/main" val="2426217588"/>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fsnitsoverskrif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43608" y="4048456"/>
            <a:ext cx="7200400" cy="1684800"/>
          </a:xfrm>
        </p:spPr>
        <p:txBody>
          <a:bodyPr anchor="t">
            <a:normAutofit/>
          </a:bodyPr>
          <a:lstStyle>
            <a:lvl1pPr algn="l">
              <a:defRPr sz="2800" b="0" cap="all" baseline="0">
                <a:solidFill>
                  <a:schemeClr val="accent1"/>
                </a:solidFill>
              </a:defRPr>
            </a:lvl1pPr>
          </a:lstStyle>
          <a:p>
            <a:r>
              <a:rPr lang="da-DK" dirty="0" smtClean="0"/>
              <a:t>Klik for at tilføje en </a:t>
            </a:r>
            <a:br>
              <a:rPr lang="da-DK" dirty="0" smtClean="0"/>
            </a:br>
            <a:r>
              <a:rPr lang="da-DK" dirty="0" smtClean="0"/>
              <a:t>sekundær tekst</a:t>
            </a:r>
            <a:endParaRPr lang="da-DK" dirty="0"/>
          </a:p>
        </p:txBody>
      </p:sp>
      <p:sp>
        <p:nvSpPr>
          <p:cNvPr id="3" name="Pladsholder til tekst 2"/>
          <p:cNvSpPr>
            <a:spLocks noGrp="1"/>
          </p:cNvSpPr>
          <p:nvPr>
            <p:ph type="body" idx="1" hasCustomPrompt="1"/>
          </p:nvPr>
        </p:nvSpPr>
        <p:spPr>
          <a:xfrm>
            <a:off x="1043608" y="2380456"/>
            <a:ext cx="7200400" cy="1500187"/>
          </a:xfrm>
          <a:prstGeom prst="rect">
            <a:avLst/>
          </a:prstGeom>
        </p:spPr>
        <p:txBody>
          <a:bodyPr anchor="b">
            <a:normAutofit/>
          </a:bodyPr>
          <a:lstStyle>
            <a:lvl1pPr marL="0" indent="0">
              <a:buNone/>
              <a:defRPr sz="3200" b="1" cap="all"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dirty="0" smtClean="0"/>
              <a:t>Klik for at tilføje tekst</a:t>
            </a:r>
          </a:p>
        </p:txBody>
      </p:sp>
      <p:pic>
        <p:nvPicPr>
          <p:cNvPr id="6" name="Picture 7" descr="C:\Users\akm\Dropbox\Power Point\SEGES\Hjorrne3_linked.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807713" y="0"/>
            <a:ext cx="5336287" cy="2780927"/>
          </a:xfrm>
          <a:prstGeom prst="rect">
            <a:avLst/>
          </a:prstGeom>
          <a:noFill/>
          <a:extLst>
            <a:ext uri="{909E8E84-426E-40DD-AFC4-6F175D3DCCD1}">
              <a14:hiddenFill xmlns:a14="http://schemas.microsoft.com/office/drawing/2010/main">
                <a:solidFill>
                  <a:srgbClr val="FFFFFF"/>
                </a:solidFill>
              </a14:hiddenFill>
            </a:ext>
          </a:extLst>
        </p:spPr>
      </p:pic>
      <p:sp>
        <p:nvSpPr>
          <p:cNvPr id="4" name="Pladsholder til dato 3"/>
          <p:cNvSpPr>
            <a:spLocks noGrp="1"/>
          </p:cNvSpPr>
          <p:nvPr>
            <p:ph type="dt" sz="half" idx="10"/>
          </p:nvPr>
        </p:nvSpPr>
        <p:spPr/>
        <p:txBody>
          <a:bodyPr/>
          <a:lstStyle/>
          <a:p>
            <a:pPr>
              <a:defRPr/>
            </a:pPr>
            <a:fld id="{CCA64DCF-9E8F-4C50-9914-5300485D61E2}" type="datetime2">
              <a:rPr lang="da-DK" smtClean="0"/>
              <a:pPr>
                <a:defRPr/>
              </a:pPr>
              <a:t>11. november 2015</a:t>
            </a:fld>
            <a:endParaRPr lang="da-DK" dirty="0"/>
          </a:p>
        </p:txBody>
      </p:sp>
      <p:sp>
        <p:nvSpPr>
          <p:cNvPr id="7" name="Pladsholder til sidefod 6"/>
          <p:cNvSpPr>
            <a:spLocks noGrp="1"/>
          </p:cNvSpPr>
          <p:nvPr>
            <p:ph type="ftr" sz="quarter" idx="11"/>
          </p:nvPr>
        </p:nvSpPr>
        <p:spPr/>
        <p:txBody>
          <a:bodyPr/>
          <a:lstStyle/>
          <a:p>
            <a:endParaRPr lang="da-DK" dirty="0"/>
          </a:p>
        </p:txBody>
      </p:sp>
      <p:sp>
        <p:nvSpPr>
          <p:cNvPr id="8" name="Pladsholder til diasnummer 7"/>
          <p:cNvSpPr>
            <a:spLocks noGrp="1"/>
          </p:cNvSpPr>
          <p:nvPr>
            <p:ph type="sldNum" sz="quarter" idx="12"/>
          </p:nvPr>
        </p:nvSpPr>
        <p:spPr/>
        <p:txBody>
          <a:bodyPr/>
          <a:lstStyle/>
          <a:p>
            <a:pPr>
              <a:defRPr/>
            </a:pPr>
            <a:fld id="{BFBB89A3-8973-42B0-8984-94FFAA760A83}" type="slidenum">
              <a:rPr lang="da-DK" smtClean="0"/>
              <a:t>‹nr.›</a:t>
            </a:fld>
            <a:r>
              <a:rPr lang="da-DK" smtClean="0">
                <a:solidFill>
                  <a:schemeClr val="bg1"/>
                </a:solidFill>
              </a:rPr>
              <a:t>...</a:t>
            </a:r>
            <a:r>
              <a:rPr lang="da-DK" smtClean="0"/>
              <a:t>|</a:t>
            </a:r>
            <a:endParaRPr lang="da-DK" dirty="0"/>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illede i fuld størrelse">
    <p:spTree>
      <p:nvGrpSpPr>
        <p:cNvPr id="1" name=""/>
        <p:cNvGrpSpPr/>
        <p:nvPr/>
      </p:nvGrpSpPr>
      <p:grpSpPr>
        <a:xfrm>
          <a:off x="0" y="0"/>
          <a:ext cx="0" cy="0"/>
          <a:chOff x="0" y="0"/>
          <a:chExt cx="0" cy="0"/>
        </a:xfrm>
      </p:grpSpPr>
      <p:sp>
        <p:nvSpPr>
          <p:cNvPr id="5" name="Pladsholder til billede 4"/>
          <p:cNvSpPr>
            <a:spLocks noGrp="1"/>
          </p:cNvSpPr>
          <p:nvPr>
            <p:ph type="pic" sz="quarter" idx="11"/>
          </p:nvPr>
        </p:nvSpPr>
        <p:spPr>
          <a:xfrm>
            <a:off x="0" y="0"/>
            <a:ext cx="9144000" cy="6858000"/>
          </a:xfrm>
          <a:prstGeom prst="rect">
            <a:avLst/>
          </a:prstGeom>
        </p:spPr>
        <p:txBody>
          <a:bodyPr rtlCol="0">
            <a:normAutofit/>
          </a:bodyPr>
          <a:lstStyle>
            <a:lvl1pPr marL="0" indent="0">
              <a:buNone/>
              <a:defRPr/>
            </a:lvl1pPr>
          </a:lstStyle>
          <a:p>
            <a:pPr lvl="0"/>
            <a:r>
              <a:rPr lang="da-DK" noProof="0" smtClean="0"/>
              <a:t>Klik på ikonet for at tilføje et billede</a:t>
            </a:r>
            <a:endParaRPr lang="da-DK" noProof="0" dirty="0"/>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4" name="Shape 3"/>
          <p:cNvSpPr>
            <a:spLocks noGrp="1"/>
          </p:cNvSpPr>
          <p:nvPr>
            <p:ph sz="half" idx="2"/>
          </p:nvPr>
        </p:nvSpPr>
        <p:spPr>
          <a:xfrm>
            <a:off x="609600" y="1628800"/>
            <a:ext cx="3887788" cy="4536504"/>
          </a:xfrm>
        </p:spPr>
        <p:txBody>
          <a:bodyPr/>
          <a:lstStyle>
            <a:lvl1pPr latinLnBrk="0">
              <a:defRPr lang="da-DK" sz="2400"/>
            </a:lvl1pPr>
            <a:lvl2pPr>
              <a:defRPr lang="da-DK" sz="2000"/>
            </a:lvl2pPr>
            <a:lvl3pPr>
              <a:defRPr lang="da-DK" sz="1800"/>
            </a:lvl3pPr>
            <a:lvl4pPr>
              <a:defRPr lang="da-DK" sz="1600"/>
            </a:lvl4pPr>
            <a:lvl5pPr>
              <a:defRPr lang="da-DK" sz="1600"/>
            </a:lvl5pPr>
            <a:lvl6pPr>
              <a:defRPr lang="da-DK" sz="1600"/>
            </a:lvl6pPr>
            <a:lvl7pPr>
              <a:defRPr lang="da-DK" sz="1600"/>
            </a:lvl7pPr>
            <a:lvl8pPr>
              <a:defRPr lang="da-DK" sz="1600"/>
            </a:lvl8pPr>
            <a:lvl9pPr>
              <a:defRPr lang="da-DK"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6" name="Shape 5"/>
          <p:cNvSpPr>
            <a:spLocks noGrp="1"/>
          </p:cNvSpPr>
          <p:nvPr>
            <p:ph sz="quarter" idx="4"/>
          </p:nvPr>
        </p:nvSpPr>
        <p:spPr>
          <a:xfrm>
            <a:off x="4716016" y="1628800"/>
            <a:ext cx="3970784" cy="4536504"/>
          </a:xfrm>
        </p:spPr>
        <p:txBody>
          <a:bodyPr/>
          <a:lstStyle>
            <a:lvl1pPr latinLnBrk="0">
              <a:defRPr lang="da-DK" sz="2400"/>
            </a:lvl1pPr>
            <a:lvl2pPr>
              <a:defRPr lang="da-DK" sz="2000"/>
            </a:lvl2pPr>
            <a:lvl3pPr>
              <a:defRPr lang="da-DK" sz="1800"/>
            </a:lvl3pPr>
            <a:lvl4pPr>
              <a:defRPr lang="da-DK" sz="1600"/>
            </a:lvl4pPr>
            <a:lvl5pPr>
              <a:defRPr lang="da-DK" sz="1600"/>
            </a:lvl5pPr>
            <a:lvl6pPr>
              <a:defRPr lang="da-DK" sz="1600"/>
            </a:lvl6pPr>
            <a:lvl7pPr>
              <a:defRPr lang="da-DK" sz="1600"/>
            </a:lvl7pPr>
            <a:lvl8pPr>
              <a:defRPr lang="da-DK" sz="1600"/>
            </a:lvl8pPr>
            <a:lvl9pPr>
              <a:defRPr lang="da-DK"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7" name="Shape 6"/>
          <p:cNvSpPr>
            <a:spLocks noGrp="1"/>
          </p:cNvSpPr>
          <p:nvPr>
            <p:ph type="dt" sz="half" idx="10"/>
          </p:nvPr>
        </p:nvSpPr>
        <p:spPr/>
        <p:txBody>
          <a:bodyPr/>
          <a:lstStyle/>
          <a:p>
            <a:fld id="{FF5C663A-5A09-470A-8CA2-108EEA1DD31B}" type="datetimeFigureOut">
              <a:pPr/>
              <a:t>11-11-2015</a:t>
            </a:fld>
            <a:endParaRPr lang="da-DK"/>
          </a:p>
        </p:txBody>
      </p:sp>
      <p:sp>
        <p:nvSpPr>
          <p:cNvPr id="9" name="Shape 8"/>
          <p:cNvSpPr>
            <a:spLocks noGrp="1"/>
          </p:cNvSpPr>
          <p:nvPr>
            <p:ph type="sldNum" sz="quarter" idx="12"/>
          </p:nvPr>
        </p:nvSpPr>
        <p:spPr/>
        <p:txBody>
          <a:bodyPr/>
          <a:lstStyle/>
          <a:p>
            <a:fld id="{49BBC286-B2FE-44AC-8F25-02BBF4E9D127}" type="slidenum">
              <a:pPr/>
              <a:t>‹nr.›</a:t>
            </a:fld>
            <a:endParaRPr lang="da-DK"/>
          </a:p>
        </p:txBody>
      </p:sp>
      <p:sp>
        <p:nvSpPr>
          <p:cNvPr id="10" name="Titel 9"/>
          <p:cNvSpPr>
            <a:spLocks noGrp="1"/>
          </p:cNvSpPr>
          <p:nvPr>
            <p:ph type="title"/>
          </p:nvPr>
        </p:nvSpPr>
        <p:spPr/>
        <p:txBody>
          <a:bodyPr/>
          <a:lstStyle/>
          <a:p>
            <a:r>
              <a:rPr lang="da-DK" smtClean="0"/>
              <a:t>Klik for at redigere i master</a:t>
            </a:r>
            <a:endParaRPr lang="da-DK"/>
          </a:p>
        </p:txBody>
      </p:sp>
      <p:sp>
        <p:nvSpPr>
          <p:cNvPr id="2" name="Pladsholder til sidefod 1"/>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2914552913"/>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VSP Certificering+DanAvl">
    <p:spTree>
      <p:nvGrpSpPr>
        <p:cNvPr id="1" name=""/>
        <p:cNvGrpSpPr/>
        <p:nvPr/>
      </p:nvGrpSpPr>
      <p:grpSpPr>
        <a:xfrm>
          <a:off x="0" y="0"/>
          <a:ext cx="0" cy="0"/>
          <a:chOff x="0" y="0"/>
          <a:chExt cx="0" cy="0"/>
        </a:xfrm>
      </p:grpSpPr>
      <p:sp>
        <p:nvSpPr>
          <p:cNvPr id="11" name="Pladsholder til billede 7"/>
          <p:cNvSpPr>
            <a:spLocks noGrp="1"/>
          </p:cNvSpPr>
          <p:nvPr>
            <p:ph type="pic" sz="quarter" idx="14" hasCustomPrompt="1"/>
          </p:nvPr>
        </p:nvSpPr>
        <p:spPr>
          <a:xfrm>
            <a:off x="2506913" y="5877272"/>
            <a:ext cx="2137095" cy="974140"/>
          </a:xfrm>
          <a:prstGeom prst="rect">
            <a:avLst/>
          </a:prstGeom>
          <a:noFill/>
          <a:ln w="9525">
            <a:noFill/>
            <a:miter lim="800000"/>
            <a:headEnd/>
            <a:tailEnd/>
          </a:ln>
        </p:spPr>
        <p:txBody>
          <a:bodyPr rtlCol="0" anchor="t">
            <a:norm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1100" kern="1200" baseline="0" noProof="0" dirty="0">
                <a:solidFill>
                  <a:schemeClr val="tx1"/>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smtClean="0"/>
              <a:t>Klik og indsæt LD-logo her Q:\SEGES_Visuel_identitet\PowerPoint\Skabeloner\Grafik til SEGES </a:t>
            </a:r>
            <a:r>
              <a:rPr lang="da-DK" noProof="0" dirty="0" err="1" smtClean="0"/>
              <a:t>pptx</a:t>
            </a:r>
            <a:endParaRPr lang="da-DK" noProof="0" dirty="0" smtClean="0"/>
          </a:p>
          <a:p>
            <a:pPr lvl="0"/>
            <a:endParaRPr lang="da-DK" noProof="0" dirty="0" smtClean="0"/>
          </a:p>
        </p:txBody>
      </p:sp>
      <p:sp>
        <p:nvSpPr>
          <p:cNvPr id="14" name="Titel 1"/>
          <p:cNvSpPr>
            <a:spLocks noGrp="1"/>
          </p:cNvSpPr>
          <p:nvPr>
            <p:ph type="ctrTitle" hasCustomPrompt="1"/>
          </p:nvPr>
        </p:nvSpPr>
        <p:spPr>
          <a:xfrm>
            <a:off x="285358" y="4090646"/>
            <a:ext cx="7696100" cy="850522"/>
          </a:xfrm>
        </p:spPr>
        <p:txBody>
          <a:bodyPr anchor="ctr">
            <a:normAutofit/>
          </a:bodyPr>
          <a:lstStyle>
            <a:lvl1pPr algn="l">
              <a:defRPr sz="2400" b="1" i="0" cap="all" baseline="0">
                <a:solidFill>
                  <a:schemeClr val="tx2"/>
                </a:solidFill>
                <a:latin typeface="Arial"/>
                <a:cs typeface="Arial"/>
              </a:defRPr>
            </a:lvl1pPr>
          </a:lstStyle>
          <a:p>
            <a:r>
              <a:rPr lang="da-DK" dirty="0" smtClean="0"/>
              <a:t>Klik for at tilføje tekst</a:t>
            </a:r>
            <a:endParaRPr lang="da-DK" dirty="0"/>
          </a:p>
        </p:txBody>
      </p:sp>
      <p:sp>
        <p:nvSpPr>
          <p:cNvPr id="15" name="Pladsholder til tekst 5"/>
          <p:cNvSpPr>
            <a:spLocks noGrp="1"/>
          </p:cNvSpPr>
          <p:nvPr>
            <p:ph type="body" sz="quarter" idx="12" hasCustomPrompt="1"/>
          </p:nvPr>
        </p:nvSpPr>
        <p:spPr>
          <a:xfrm>
            <a:off x="282630" y="4999603"/>
            <a:ext cx="6449610" cy="678142"/>
          </a:xfrm>
        </p:spPr>
        <p:txBody>
          <a:bodyPr anchor="t">
            <a:normAutofit/>
          </a:bodyPr>
          <a:lstStyle>
            <a:lvl1pPr marL="0" indent="0" algn="l">
              <a:buNone/>
              <a:defRPr sz="2000" b="1" baseline="0">
                <a:solidFill>
                  <a:schemeClr val="tx2"/>
                </a:solidFill>
              </a:defRPr>
            </a:lvl1pPr>
            <a:lvl2pPr marL="431800" indent="0">
              <a:buNone/>
              <a:defRPr/>
            </a:lvl2pPr>
          </a:lstStyle>
          <a:p>
            <a:pPr lvl="0"/>
            <a:r>
              <a:rPr lang="da-DK" dirty="0" smtClean="0"/>
              <a:t>Klik for at tilføje forfatter og afdeling</a:t>
            </a:r>
          </a:p>
        </p:txBody>
      </p:sp>
      <p:sp>
        <p:nvSpPr>
          <p:cNvPr id="16" name="Pladsholder til tekst 3"/>
          <p:cNvSpPr>
            <a:spLocks noGrp="1"/>
          </p:cNvSpPr>
          <p:nvPr>
            <p:ph type="body" sz="quarter" idx="17" hasCustomPrompt="1"/>
          </p:nvPr>
        </p:nvSpPr>
        <p:spPr>
          <a:xfrm>
            <a:off x="6876256" y="4999603"/>
            <a:ext cx="2079476" cy="676474"/>
          </a:xfrm>
        </p:spPr>
        <p:txBody>
          <a:bodyPr anchor="ctr">
            <a:noAutofit/>
          </a:bodyPr>
          <a:lstStyle>
            <a:lvl1pPr marL="0" indent="0" algn="r">
              <a:buNone/>
              <a:defRPr sz="1800">
                <a:solidFill>
                  <a:schemeClr val="tx2"/>
                </a:solidFill>
              </a:defRPr>
            </a:lvl1pPr>
            <a:lvl2pPr marL="431800" indent="0">
              <a:buNone/>
              <a:defRPr/>
            </a:lvl2pPr>
          </a:lstStyle>
          <a:p>
            <a:pPr lvl="0"/>
            <a:r>
              <a:rPr lang="da-DK" dirty="0" smtClean="0"/>
              <a:t>Klik for at tilføje sted og dato</a:t>
            </a:r>
          </a:p>
        </p:txBody>
      </p:sp>
      <p:pic>
        <p:nvPicPr>
          <p:cNvPr id="2050" name="Picture 2" descr="C:\Users\akm\Dropbox\Power Point\SEGES\SEGES_pptsvin.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0"/>
            <a:ext cx="9144000" cy="407992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km\Dropbox\Power Point\SEGES\Grafik til SEGES pptx\DanAvl.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28339" y="6057567"/>
            <a:ext cx="1459151" cy="7668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akm\Dropbox\Power Point\SEGES\Grafik til SEGES pptx\ISO9001.pn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27672" y="6034006"/>
            <a:ext cx="1504394" cy="7905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akm\Dropbox\Power Point\SEGES\Seges_logo_RGB.pn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121778" y="6109056"/>
            <a:ext cx="1844342" cy="645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968198"/>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2" descr="C:\Users\akm\Dropbox\Power Point\SEGES\Seges_logo_RGB.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428403" y="6287969"/>
            <a:ext cx="1320310" cy="461745"/>
          </a:xfrm>
          <a:prstGeom prst="rect">
            <a:avLst/>
          </a:prstGeom>
          <a:noFill/>
          <a:extLst>
            <a:ext uri="{909E8E84-426E-40DD-AFC4-6F175D3DCCD1}">
              <a14:hiddenFill xmlns:a14="http://schemas.microsoft.com/office/drawing/2010/main">
                <a:solidFill>
                  <a:srgbClr val="FFFFFF"/>
                </a:solidFill>
              </a14:hiddenFill>
            </a:ext>
          </a:extLst>
        </p:spPr>
      </p:pic>
      <p:sp>
        <p:nvSpPr>
          <p:cNvPr id="1026" name="Pladsholder til titel 1"/>
          <p:cNvSpPr>
            <a:spLocks noGrp="1"/>
          </p:cNvSpPr>
          <p:nvPr>
            <p:ph type="title"/>
          </p:nvPr>
        </p:nvSpPr>
        <p:spPr bwMode="auto">
          <a:xfrm>
            <a:off x="609600" y="404664"/>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dirty="0" err="1" smtClean="0"/>
              <a:t>Klik</a:t>
            </a:r>
            <a:r>
              <a:rPr lang="en-US" dirty="0" smtClean="0"/>
              <a:t> for at </a:t>
            </a:r>
            <a:r>
              <a:rPr lang="en-US" dirty="0" err="1" smtClean="0"/>
              <a:t>indsætte</a:t>
            </a:r>
            <a:r>
              <a:rPr lang="en-US" dirty="0" smtClean="0"/>
              <a:t> </a:t>
            </a:r>
            <a:r>
              <a:rPr lang="en-US" dirty="0" err="1" smtClean="0"/>
              <a:t>titel</a:t>
            </a:r>
            <a:r>
              <a:rPr lang="en-US" dirty="0" smtClean="0"/>
              <a:t> </a:t>
            </a:r>
            <a:endParaRPr lang="da-DK" dirty="0" smtClean="0"/>
          </a:p>
        </p:txBody>
      </p:sp>
      <p:sp>
        <p:nvSpPr>
          <p:cNvPr id="12" name="Pladsholder til dato 3"/>
          <p:cNvSpPr>
            <a:spLocks noGrp="1"/>
          </p:cNvSpPr>
          <p:nvPr>
            <p:ph type="dt" sz="half" idx="2"/>
          </p:nvPr>
        </p:nvSpPr>
        <p:spPr>
          <a:xfrm>
            <a:off x="755576" y="6486797"/>
            <a:ext cx="2133600" cy="365125"/>
          </a:xfrm>
          <a:prstGeom prst="rect">
            <a:avLst/>
          </a:prstGeom>
        </p:spPr>
        <p:txBody>
          <a:bodyPr/>
          <a:lstStyle>
            <a:lvl1pPr algn="l">
              <a:defRPr sz="1200" smtClean="0">
                <a:solidFill>
                  <a:schemeClr val="tx1">
                    <a:tint val="75000"/>
                  </a:schemeClr>
                </a:solidFill>
              </a:defRPr>
            </a:lvl1pPr>
          </a:lstStyle>
          <a:p>
            <a:pPr>
              <a:defRPr/>
            </a:pPr>
            <a:fld id="{CCA64DCF-9E8F-4C50-9914-5300485D61E2}" type="datetime2">
              <a:rPr lang="da-DK" smtClean="0"/>
              <a:pPr>
                <a:defRPr/>
              </a:pPr>
              <a:t>11. november 2015</a:t>
            </a:fld>
            <a:endParaRPr lang="da-DK" dirty="0"/>
          </a:p>
        </p:txBody>
      </p:sp>
      <p:sp>
        <p:nvSpPr>
          <p:cNvPr id="13" name="Pladsholder til diasnummer 4"/>
          <p:cNvSpPr>
            <a:spLocks noGrp="1"/>
          </p:cNvSpPr>
          <p:nvPr>
            <p:ph type="sldNum" sz="quarter" idx="4"/>
          </p:nvPr>
        </p:nvSpPr>
        <p:spPr>
          <a:xfrm>
            <a:off x="0" y="6486797"/>
            <a:ext cx="711200" cy="365125"/>
          </a:xfrm>
          <a:prstGeom prst="rect">
            <a:avLst/>
          </a:prstGeom>
        </p:spPr>
        <p:txBody>
          <a:bodyPr/>
          <a:lstStyle>
            <a:lvl1pPr algn="r">
              <a:defRPr sz="1200" smtClean="0">
                <a:solidFill>
                  <a:schemeClr val="tx1">
                    <a:tint val="75000"/>
                  </a:schemeClr>
                </a:solidFill>
              </a:defRPr>
            </a:lvl1pPr>
          </a:lstStyle>
          <a:p>
            <a:pPr>
              <a:defRPr/>
            </a:pPr>
            <a:fld id="{C21184CA-CF82-4A4F-89A8-CEF063EB752F}" type="slidenum">
              <a:rPr lang="da-DK" smtClean="0"/>
              <a:pPr>
                <a:defRPr/>
              </a:pPr>
              <a:t>‹nr.›</a:t>
            </a:fld>
            <a:r>
              <a:rPr lang="da-DK" smtClean="0">
                <a:solidFill>
                  <a:schemeClr val="bg1"/>
                </a:solidFill>
              </a:rPr>
              <a:t>...</a:t>
            </a:r>
            <a:r>
              <a:rPr lang="da-DK" smtClean="0"/>
              <a:t>|</a:t>
            </a:r>
            <a:endParaRPr lang="da-DK" dirty="0"/>
          </a:p>
        </p:txBody>
      </p:sp>
      <p:sp>
        <p:nvSpPr>
          <p:cNvPr id="2" name="Pladsholder til tekst 1"/>
          <p:cNvSpPr>
            <a:spLocks noGrp="1"/>
          </p:cNvSpPr>
          <p:nvPr>
            <p:ph type="body" idx="1"/>
          </p:nvPr>
        </p:nvSpPr>
        <p:spPr>
          <a:xfrm>
            <a:off x="609600" y="1608584"/>
            <a:ext cx="8077200" cy="4052664"/>
          </a:xfrm>
          <a:prstGeom prst="rect">
            <a:avLst/>
          </a:prstGeom>
        </p:spPr>
        <p:txBody>
          <a:bodyPr vert="horz" lIns="91440" tIns="45720" rIns="91440" bIns="45720" rtlCol="0">
            <a:normAutofit/>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3" name="Pladsholder til sidefod 2"/>
          <p:cNvSpPr>
            <a:spLocks noGrp="1"/>
          </p:cNvSpPr>
          <p:nvPr>
            <p:ph type="ftr" sz="quarter" idx="3"/>
          </p:nvPr>
        </p:nvSpPr>
        <p:spPr>
          <a:xfrm>
            <a:off x="3124200" y="648679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dirty="0"/>
          </a:p>
        </p:txBody>
      </p:sp>
    </p:spTree>
  </p:cSld>
  <p:clrMap bg1="lt1" tx1="dk1" bg2="lt2" tx2="dk2" accent1="accent1" accent2="accent2" accent3="accent3" accent4="accent4" accent5="accent5" accent6="accent6" hlink="hlink" folHlink="folHlink"/>
  <p:sldLayoutIdLst>
    <p:sldLayoutId id="2147483649" r:id="rId1"/>
    <p:sldLayoutId id="2147483670" r:id="rId2"/>
    <p:sldLayoutId id="2147483669" r:id="rId3"/>
    <p:sldLayoutId id="2147483654" r:id="rId4"/>
    <p:sldLayoutId id="2147483667" r:id="rId5"/>
    <p:sldLayoutId id="2147483651" r:id="rId6"/>
    <p:sldLayoutId id="2147483652" r:id="rId7"/>
    <p:sldLayoutId id="2147483658" r:id="rId8"/>
    <p:sldLayoutId id="2147483666" r:id="rId9"/>
    <p:sldLayoutId id="2147483672" r:id="rId10"/>
    <p:sldLayoutId id="2147483673" r:id="rId11"/>
  </p:sldLayoutIdLst>
  <p:transition spd="med">
    <p:fade/>
  </p:transition>
  <p:timing>
    <p:tnLst>
      <p:par>
        <p:cTn id="1" dur="indefinite" restart="never" nodeType="tmRoot"/>
      </p:par>
    </p:tnLst>
  </p:timing>
  <p:hf hdr="0"/>
  <p:txStyles>
    <p:titleStyle>
      <a:lvl1pPr algn="l" defTabSz="457200" rtl="0" eaLnBrk="1" fontAlgn="base" hangingPunct="1">
        <a:spcBef>
          <a:spcPct val="0"/>
        </a:spcBef>
        <a:spcAft>
          <a:spcPct val="0"/>
        </a:spcAft>
        <a:defRPr sz="2800" b="1" kern="1200" cap="all" baseline="0">
          <a:solidFill>
            <a:schemeClr val="accent1"/>
          </a:solidFill>
          <a:latin typeface="Arial" pitchFamily="34" charset="0"/>
          <a:ea typeface="+mj-ea"/>
          <a:cs typeface="Arial" pitchFamily="34" charset="0"/>
        </a:defRPr>
      </a:lvl1pPr>
      <a:lvl2pPr algn="l" defTabSz="457200" rtl="0" eaLnBrk="1" fontAlgn="base" hangingPunct="1">
        <a:spcBef>
          <a:spcPct val="0"/>
        </a:spcBef>
        <a:spcAft>
          <a:spcPct val="0"/>
        </a:spcAft>
        <a:defRPr sz="3600">
          <a:solidFill>
            <a:schemeClr val="tx1"/>
          </a:solidFill>
          <a:latin typeface="Arial" charset="0"/>
          <a:cs typeface="Arial" charset="0"/>
        </a:defRPr>
      </a:lvl2pPr>
      <a:lvl3pPr algn="l" defTabSz="457200" rtl="0" eaLnBrk="1" fontAlgn="base" hangingPunct="1">
        <a:spcBef>
          <a:spcPct val="0"/>
        </a:spcBef>
        <a:spcAft>
          <a:spcPct val="0"/>
        </a:spcAft>
        <a:defRPr sz="3600">
          <a:solidFill>
            <a:schemeClr val="tx1"/>
          </a:solidFill>
          <a:latin typeface="Arial" charset="0"/>
          <a:cs typeface="Arial" charset="0"/>
        </a:defRPr>
      </a:lvl3pPr>
      <a:lvl4pPr algn="l" defTabSz="457200" rtl="0" eaLnBrk="1" fontAlgn="base" hangingPunct="1">
        <a:spcBef>
          <a:spcPct val="0"/>
        </a:spcBef>
        <a:spcAft>
          <a:spcPct val="0"/>
        </a:spcAft>
        <a:defRPr sz="3600">
          <a:solidFill>
            <a:schemeClr val="tx1"/>
          </a:solidFill>
          <a:latin typeface="Arial" charset="0"/>
          <a:cs typeface="Arial" charset="0"/>
        </a:defRPr>
      </a:lvl4pPr>
      <a:lvl5pPr algn="l" defTabSz="457200" rtl="0" eaLnBrk="1" fontAlgn="base" hangingPunct="1">
        <a:spcBef>
          <a:spcPct val="0"/>
        </a:spcBef>
        <a:spcAft>
          <a:spcPct val="0"/>
        </a:spcAft>
        <a:defRPr sz="3600">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p:titleStyle>
    <p:bodyStyle>
      <a:lvl1pPr marL="447675" indent="-447675" algn="l" defTabSz="457200" rtl="0" eaLnBrk="1" fontAlgn="base" hangingPunct="1">
        <a:spcBef>
          <a:spcPct val="20000"/>
        </a:spcBef>
        <a:spcAft>
          <a:spcPct val="0"/>
        </a:spcAft>
        <a:buClr>
          <a:schemeClr val="accent1"/>
        </a:buClr>
        <a:buFont typeface="Arial" panose="020B0604020202020204" pitchFamily="34" charset="0"/>
        <a:buChar char="●"/>
        <a:defRPr lang="en-US" sz="2400" kern="1200" dirty="0">
          <a:solidFill>
            <a:schemeClr val="tx1">
              <a:lumMod val="75000"/>
            </a:schemeClr>
          </a:solidFill>
          <a:latin typeface="Arial" pitchFamily="34" charset="0"/>
          <a:ea typeface="+mn-ea"/>
          <a:cs typeface="Arial" pitchFamily="34" charset="0"/>
        </a:defRPr>
      </a:lvl1pPr>
      <a:lvl2pPr marL="863600" indent="-431800" algn="l" defTabSz="457200" rtl="0" eaLnBrk="1" fontAlgn="base" hangingPunct="1">
        <a:spcBef>
          <a:spcPct val="20000"/>
        </a:spcBef>
        <a:spcAft>
          <a:spcPct val="0"/>
        </a:spcAft>
        <a:buClr>
          <a:schemeClr val="accent1"/>
        </a:buClr>
        <a:buSzPct val="95000"/>
        <a:buFont typeface="Arial" panose="020B0604020202020204" pitchFamily="34" charset="0"/>
        <a:buChar char="●"/>
        <a:defRPr lang="en-US" sz="2000" kern="1200" dirty="0">
          <a:solidFill>
            <a:schemeClr val="tx1">
              <a:lumMod val="75000"/>
            </a:schemeClr>
          </a:solidFill>
          <a:latin typeface="Arial" pitchFamily="34" charset="0"/>
          <a:ea typeface="+mn-ea"/>
          <a:cs typeface="Arial" pitchFamily="34" charset="0"/>
        </a:defRPr>
      </a:lvl2pPr>
      <a:lvl3pPr marL="1295400" indent="-431800" algn="l" defTabSz="457200" rtl="0" eaLnBrk="1" fontAlgn="base" hangingPunct="1">
        <a:spcBef>
          <a:spcPct val="20000"/>
        </a:spcBef>
        <a:spcAft>
          <a:spcPct val="0"/>
        </a:spcAft>
        <a:buClr>
          <a:schemeClr val="accent1"/>
        </a:buClr>
        <a:buSzPct val="90000"/>
        <a:buFont typeface="Arial" panose="020B0604020202020204" pitchFamily="34" charset="0"/>
        <a:buChar char="●"/>
        <a:defRPr lang="en-US" sz="2000" kern="1200" dirty="0">
          <a:solidFill>
            <a:schemeClr val="tx1">
              <a:lumMod val="75000"/>
            </a:schemeClr>
          </a:solidFill>
          <a:latin typeface="Arial" pitchFamily="34" charset="0"/>
          <a:ea typeface="+mn-ea"/>
          <a:cs typeface="Arial" pitchFamily="34" charset="0"/>
        </a:defRPr>
      </a:lvl3pPr>
      <a:lvl4pPr marL="1727200" indent="-431800" algn="l" defTabSz="457200" rtl="0" eaLnBrk="1" fontAlgn="base" hangingPunct="1">
        <a:spcBef>
          <a:spcPct val="20000"/>
        </a:spcBef>
        <a:spcAft>
          <a:spcPct val="0"/>
        </a:spcAft>
        <a:buClr>
          <a:schemeClr val="accent1"/>
        </a:buClr>
        <a:buSzPct val="90000"/>
        <a:buFont typeface="Arial" panose="020B0604020202020204" pitchFamily="34" charset="0"/>
        <a:buChar char="●"/>
        <a:defRPr lang="en-US" sz="2000" kern="1200" dirty="0">
          <a:solidFill>
            <a:schemeClr val="tx1">
              <a:lumMod val="75000"/>
            </a:schemeClr>
          </a:solidFill>
          <a:latin typeface="Arial" pitchFamily="34" charset="0"/>
          <a:ea typeface="+mn-ea"/>
          <a:cs typeface="Arial" pitchFamily="34" charset="0"/>
        </a:defRPr>
      </a:lvl4pPr>
      <a:lvl5pPr marL="2159000" indent="-431800" algn="l" defTabSz="457200" rtl="0" eaLnBrk="1" fontAlgn="base" hangingPunct="1">
        <a:spcBef>
          <a:spcPct val="20000"/>
        </a:spcBef>
        <a:spcAft>
          <a:spcPct val="0"/>
        </a:spcAft>
        <a:buClr>
          <a:schemeClr val="accent1"/>
        </a:buClr>
        <a:buSzPct val="90000"/>
        <a:buFont typeface="Arial" panose="020B0604020202020204" pitchFamily="34" charset="0"/>
        <a:buChar char="●"/>
        <a:defRPr lang="da-DK" sz="2000" kern="1200" dirty="0">
          <a:solidFill>
            <a:schemeClr val="tx1">
              <a:lumMod val="75000"/>
            </a:schemeClr>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60276" y="4090646"/>
            <a:ext cx="8344172" cy="1268996"/>
          </a:xfrm>
        </p:spPr>
        <p:txBody>
          <a:bodyPr>
            <a:noAutofit/>
          </a:bodyPr>
          <a:lstStyle/>
          <a:p>
            <a:r>
              <a:rPr lang="da-DK" sz="3200" dirty="0" smtClean="0"/>
              <a:t>Hvad er Konsekvenserne af de foreslåede kvælstofindsatser?</a:t>
            </a:r>
            <a:endParaRPr lang="da-DK" sz="3200" dirty="0"/>
          </a:p>
        </p:txBody>
      </p:sp>
      <p:sp>
        <p:nvSpPr>
          <p:cNvPr id="3" name="Pladsholder til tekst 2"/>
          <p:cNvSpPr>
            <a:spLocks noGrp="1"/>
          </p:cNvSpPr>
          <p:nvPr>
            <p:ph type="body" sz="quarter" idx="12"/>
          </p:nvPr>
        </p:nvSpPr>
        <p:spPr/>
        <p:txBody>
          <a:bodyPr/>
          <a:lstStyle/>
          <a:p>
            <a:r>
              <a:rPr lang="da-DK" dirty="0" smtClean="0"/>
              <a:t>Søren Kolind Hvid</a:t>
            </a:r>
            <a:br>
              <a:rPr lang="da-DK" dirty="0" smtClean="0"/>
            </a:br>
            <a:r>
              <a:rPr lang="da-DK" dirty="0" smtClean="0"/>
              <a:t>SEGES, Planter &amp; Miljø</a:t>
            </a:r>
            <a:endParaRPr lang="da-DK" dirty="0"/>
          </a:p>
        </p:txBody>
      </p:sp>
      <p:sp>
        <p:nvSpPr>
          <p:cNvPr id="4" name="Pladsholder til tekst 3"/>
          <p:cNvSpPr>
            <a:spLocks noGrp="1"/>
          </p:cNvSpPr>
          <p:nvPr>
            <p:ph type="body" sz="quarter" idx="17"/>
          </p:nvPr>
        </p:nvSpPr>
        <p:spPr>
          <a:xfrm>
            <a:off x="260276" y="1912145"/>
            <a:ext cx="4167708" cy="724767"/>
          </a:xfrm>
        </p:spPr>
        <p:txBody>
          <a:bodyPr/>
          <a:lstStyle/>
          <a:p>
            <a:r>
              <a:rPr lang="da-DK" dirty="0" smtClean="0"/>
              <a:t>Koldkærgård, 25. februar 2015</a:t>
            </a:r>
            <a:endParaRPr lang="da-DK" dirty="0"/>
          </a:p>
        </p:txBody>
      </p:sp>
      <p:sp>
        <p:nvSpPr>
          <p:cNvPr id="5" name="Pladsholder til billede 4"/>
          <p:cNvSpPr>
            <a:spLocks noGrp="1"/>
          </p:cNvSpPr>
          <p:nvPr>
            <p:ph type="pic" sz="quarter" idx="14"/>
          </p:nvPr>
        </p:nvSpPr>
        <p:spPr/>
      </p:sp>
      <p:sp>
        <p:nvSpPr>
          <p:cNvPr id="6" name="Pladsholder til billede 5"/>
          <p:cNvSpPr>
            <a:spLocks noGrp="1"/>
          </p:cNvSpPr>
          <p:nvPr>
            <p:ph type="pic" sz="quarter" idx="15"/>
          </p:nvPr>
        </p:nvSpPr>
        <p:spPr/>
      </p:sp>
      <p:sp>
        <p:nvSpPr>
          <p:cNvPr id="7" name="Pladsholder til billede 6"/>
          <p:cNvSpPr>
            <a:spLocks noGrp="1"/>
          </p:cNvSpPr>
          <p:nvPr>
            <p:ph type="pic" sz="quarter" idx="18"/>
          </p:nvPr>
        </p:nvSpPr>
        <p:spPr/>
      </p:sp>
    </p:spTree>
    <p:extLst>
      <p:ext uri="{BB962C8B-B14F-4D97-AF65-F5344CB8AC3E}">
        <p14:creationId xmlns:p14="http://schemas.microsoft.com/office/powerpoint/2010/main" val="94058770"/>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1492" y="404664"/>
            <a:ext cx="8077200" cy="1143000"/>
          </a:xfrm>
        </p:spPr>
        <p:txBody>
          <a:bodyPr>
            <a:normAutofit/>
          </a:bodyPr>
          <a:lstStyle/>
          <a:p>
            <a:r>
              <a:rPr lang="da-DK" sz="3000" dirty="0" smtClean="0"/>
              <a:t>Case beregning for Svinebrug i Odense Fjord oplandet</a:t>
            </a:r>
            <a:endParaRPr lang="da-DK" sz="3000" dirty="0"/>
          </a:p>
        </p:txBody>
      </p:sp>
      <p:sp>
        <p:nvSpPr>
          <p:cNvPr id="3" name="Pladsholder til dato 2"/>
          <p:cNvSpPr>
            <a:spLocks noGrp="1"/>
          </p:cNvSpPr>
          <p:nvPr>
            <p:ph type="dt" sz="half" idx="10"/>
          </p:nvPr>
        </p:nvSpPr>
        <p:spPr/>
        <p:txBody>
          <a:bodyPr/>
          <a:lstStyle/>
          <a:p>
            <a:pPr>
              <a:defRPr/>
            </a:pPr>
            <a:fld id="{CCA64DCF-9E8F-4C50-9914-5300485D61E2}" type="datetime2">
              <a:rPr lang="da-DK" smtClean="0"/>
              <a:pPr>
                <a:defRPr/>
              </a:pPr>
              <a:t>11. november 2015</a:t>
            </a:fld>
            <a:endParaRPr lang="da-DK" dirty="0"/>
          </a:p>
        </p:txBody>
      </p:sp>
      <p:sp>
        <p:nvSpPr>
          <p:cNvPr id="4" name="Pladsholder til diasnummer 3"/>
          <p:cNvSpPr>
            <a:spLocks noGrp="1"/>
          </p:cNvSpPr>
          <p:nvPr>
            <p:ph type="sldNum" sz="quarter" idx="11"/>
          </p:nvPr>
        </p:nvSpPr>
        <p:spPr/>
        <p:txBody>
          <a:bodyPr/>
          <a:lstStyle/>
          <a:p>
            <a:pPr>
              <a:defRPr/>
            </a:pPr>
            <a:fld id="{C21184CA-CF82-4A4F-89A8-CEF063EB752F}" type="slidenum">
              <a:rPr lang="da-DK" smtClean="0"/>
              <a:pPr>
                <a:defRPr/>
              </a:pPr>
              <a:t>10</a:t>
            </a:fld>
            <a:r>
              <a:rPr lang="da-DK" smtClean="0">
                <a:solidFill>
                  <a:schemeClr val="bg1"/>
                </a:solidFill>
              </a:rPr>
              <a:t>...</a:t>
            </a:r>
            <a:r>
              <a:rPr lang="da-DK" smtClean="0"/>
              <a:t>|</a:t>
            </a:r>
            <a:endParaRPr lang="da-DK" dirty="0"/>
          </a:p>
        </p:txBody>
      </p:sp>
      <p:sp>
        <p:nvSpPr>
          <p:cNvPr id="6" name="Pladsholder til sidefod 5"/>
          <p:cNvSpPr>
            <a:spLocks noGrp="1"/>
          </p:cNvSpPr>
          <p:nvPr>
            <p:ph type="ftr" sz="quarter" idx="13"/>
          </p:nvPr>
        </p:nvSpPr>
        <p:spPr/>
        <p:txBody>
          <a:bodyPr/>
          <a:lstStyle/>
          <a:p>
            <a:endParaRPr lang="da-DK" dirty="0"/>
          </a:p>
        </p:txBody>
      </p:sp>
      <p:sp>
        <p:nvSpPr>
          <p:cNvPr id="5" name="Pladsholder til indhold 4"/>
          <p:cNvSpPr>
            <a:spLocks noGrp="1"/>
          </p:cNvSpPr>
          <p:nvPr>
            <p:ph sz="quarter" idx="12"/>
          </p:nvPr>
        </p:nvSpPr>
        <p:spPr>
          <a:xfrm>
            <a:off x="518420" y="1628800"/>
            <a:ext cx="8077200" cy="2880320"/>
          </a:xfrm>
        </p:spPr>
        <p:txBody>
          <a:bodyPr/>
          <a:lstStyle/>
          <a:p>
            <a:r>
              <a:rPr lang="da-DK" dirty="0" smtClean="0"/>
              <a:t>Dyrket areal: 363 ha.</a:t>
            </a:r>
          </a:p>
          <a:p>
            <a:r>
              <a:rPr lang="da-DK" dirty="0" smtClean="0"/>
              <a:t>Krav til reduktion af N-udledning: 5,1 kg N/ha</a:t>
            </a:r>
          </a:p>
          <a:p>
            <a:r>
              <a:rPr lang="da-DK" dirty="0" smtClean="0"/>
              <a:t>Ekstra virkemidler:</a:t>
            </a:r>
          </a:p>
          <a:p>
            <a:pPr lvl="1"/>
            <a:r>
              <a:rPr lang="da-DK" dirty="0" smtClean="0"/>
              <a:t>162 ha ekstra efterafgrøder</a:t>
            </a:r>
          </a:p>
          <a:p>
            <a:pPr lvl="1"/>
            <a:r>
              <a:rPr lang="da-DK" dirty="0" smtClean="0"/>
              <a:t>Heraf 110 ha med sædskifteændring fra vintersæd til vårsæd.</a:t>
            </a:r>
          </a:p>
          <a:p>
            <a:r>
              <a:rPr lang="da-DK" dirty="0" smtClean="0"/>
              <a:t>Samlet meromkostning: 343.000 kr. pr. år.</a:t>
            </a:r>
          </a:p>
        </p:txBody>
      </p:sp>
    </p:spTree>
    <p:extLst>
      <p:ext uri="{BB962C8B-B14F-4D97-AF65-F5344CB8AC3E}">
        <p14:creationId xmlns:p14="http://schemas.microsoft.com/office/powerpoint/2010/main" val="1271143804"/>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1492" y="404664"/>
            <a:ext cx="8077200" cy="1143000"/>
          </a:xfrm>
        </p:spPr>
        <p:txBody>
          <a:bodyPr>
            <a:normAutofit/>
          </a:bodyPr>
          <a:lstStyle/>
          <a:p>
            <a:r>
              <a:rPr lang="da-DK" sz="3000" dirty="0" smtClean="0"/>
              <a:t>Case beregning for kvægbrug i Odense Fjord oplandet</a:t>
            </a:r>
            <a:endParaRPr lang="da-DK" sz="3000" dirty="0"/>
          </a:p>
        </p:txBody>
      </p:sp>
      <p:sp>
        <p:nvSpPr>
          <p:cNvPr id="3" name="Pladsholder til dato 2"/>
          <p:cNvSpPr>
            <a:spLocks noGrp="1"/>
          </p:cNvSpPr>
          <p:nvPr>
            <p:ph type="dt" sz="half" idx="10"/>
          </p:nvPr>
        </p:nvSpPr>
        <p:spPr/>
        <p:txBody>
          <a:bodyPr/>
          <a:lstStyle/>
          <a:p>
            <a:pPr>
              <a:defRPr/>
            </a:pPr>
            <a:fld id="{CCA64DCF-9E8F-4C50-9914-5300485D61E2}" type="datetime2">
              <a:rPr lang="da-DK" smtClean="0"/>
              <a:pPr>
                <a:defRPr/>
              </a:pPr>
              <a:t>11. november 2015</a:t>
            </a:fld>
            <a:endParaRPr lang="da-DK" dirty="0"/>
          </a:p>
        </p:txBody>
      </p:sp>
      <p:sp>
        <p:nvSpPr>
          <p:cNvPr id="4" name="Pladsholder til diasnummer 3"/>
          <p:cNvSpPr>
            <a:spLocks noGrp="1"/>
          </p:cNvSpPr>
          <p:nvPr>
            <p:ph type="sldNum" sz="quarter" idx="11"/>
          </p:nvPr>
        </p:nvSpPr>
        <p:spPr/>
        <p:txBody>
          <a:bodyPr/>
          <a:lstStyle/>
          <a:p>
            <a:pPr>
              <a:defRPr/>
            </a:pPr>
            <a:fld id="{C21184CA-CF82-4A4F-89A8-CEF063EB752F}" type="slidenum">
              <a:rPr lang="da-DK" smtClean="0"/>
              <a:pPr>
                <a:defRPr/>
              </a:pPr>
              <a:t>11</a:t>
            </a:fld>
            <a:r>
              <a:rPr lang="da-DK" smtClean="0">
                <a:solidFill>
                  <a:schemeClr val="bg1"/>
                </a:solidFill>
              </a:rPr>
              <a:t>...</a:t>
            </a:r>
            <a:r>
              <a:rPr lang="da-DK" smtClean="0"/>
              <a:t>|</a:t>
            </a:r>
            <a:endParaRPr lang="da-DK" dirty="0"/>
          </a:p>
        </p:txBody>
      </p:sp>
      <p:sp>
        <p:nvSpPr>
          <p:cNvPr id="6" name="Pladsholder til sidefod 5"/>
          <p:cNvSpPr>
            <a:spLocks noGrp="1"/>
          </p:cNvSpPr>
          <p:nvPr>
            <p:ph type="ftr" sz="quarter" idx="13"/>
          </p:nvPr>
        </p:nvSpPr>
        <p:spPr/>
        <p:txBody>
          <a:bodyPr/>
          <a:lstStyle/>
          <a:p>
            <a:endParaRPr lang="da-DK" dirty="0"/>
          </a:p>
        </p:txBody>
      </p:sp>
      <p:sp>
        <p:nvSpPr>
          <p:cNvPr id="5" name="Pladsholder til indhold 4"/>
          <p:cNvSpPr>
            <a:spLocks noGrp="1"/>
          </p:cNvSpPr>
          <p:nvPr>
            <p:ph sz="quarter" idx="12"/>
          </p:nvPr>
        </p:nvSpPr>
        <p:spPr>
          <a:xfrm>
            <a:off x="518420" y="1628800"/>
            <a:ext cx="8077200" cy="2880320"/>
          </a:xfrm>
        </p:spPr>
        <p:txBody>
          <a:bodyPr/>
          <a:lstStyle/>
          <a:p>
            <a:r>
              <a:rPr lang="da-DK" dirty="0" smtClean="0"/>
              <a:t>Dyrket areal: 257 ha.</a:t>
            </a:r>
          </a:p>
          <a:p>
            <a:r>
              <a:rPr lang="da-DK" dirty="0" smtClean="0"/>
              <a:t>Krav til reduktion af N-udledning: 5,1 kg N/ha</a:t>
            </a:r>
          </a:p>
          <a:p>
            <a:r>
              <a:rPr lang="da-DK" dirty="0" smtClean="0"/>
              <a:t>Ekstra virkemidler:</a:t>
            </a:r>
          </a:p>
          <a:p>
            <a:pPr lvl="1"/>
            <a:r>
              <a:rPr lang="da-DK" dirty="0" smtClean="0"/>
              <a:t>Efterafgrøder i 45 ha majs</a:t>
            </a:r>
          </a:p>
          <a:p>
            <a:pPr lvl="1"/>
            <a:r>
              <a:rPr lang="da-DK" dirty="0" smtClean="0"/>
              <a:t>10 ha vintersæd ændret til vårsæd med efterafgrøde</a:t>
            </a:r>
          </a:p>
          <a:p>
            <a:r>
              <a:rPr lang="da-DK" dirty="0" smtClean="0"/>
              <a:t>Samlet meromkostning: 36.000 kr. pr. år.</a:t>
            </a:r>
          </a:p>
        </p:txBody>
      </p:sp>
    </p:spTree>
    <p:extLst>
      <p:ext uri="{BB962C8B-B14F-4D97-AF65-F5344CB8AC3E}">
        <p14:creationId xmlns:p14="http://schemas.microsoft.com/office/powerpoint/2010/main" val="3783238077"/>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332656"/>
            <a:ext cx="8077200" cy="1143000"/>
          </a:xfrm>
        </p:spPr>
        <p:txBody>
          <a:bodyPr>
            <a:normAutofit/>
          </a:bodyPr>
          <a:lstStyle/>
          <a:p>
            <a:r>
              <a:rPr lang="da-DK" sz="3000" dirty="0" smtClean="0"/>
              <a:t>Konsekvensberegninger</a:t>
            </a:r>
            <a:endParaRPr lang="da-DK" sz="3000" dirty="0"/>
          </a:p>
        </p:txBody>
      </p:sp>
      <p:sp>
        <p:nvSpPr>
          <p:cNvPr id="3" name="Pladsholder til dato 2"/>
          <p:cNvSpPr>
            <a:spLocks noGrp="1"/>
          </p:cNvSpPr>
          <p:nvPr>
            <p:ph type="dt" sz="half" idx="10"/>
          </p:nvPr>
        </p:nvSpPr>
        <p:spPr/>
        <p:txBody>
          <a:bodyPr/>
          <a:lstStyle/>
          <a:p>
            <a:pPr>
              <a:defRPr/>
            </a:pPr>
            <a:fld id="{CCA64DCF-9E8F-4C50-9914-5300485D61E2}" type="datetime2">
              <a:rPr lang="da-DK" smtClean="0"/>
              <a:pPr>
                <a:defRPr/>
              </a:pPr>
              <a:t>11. november 2015</a:t>
            </a:fld>
            <a:endParaRPr lang="da-DK" dirty="0"/>
          </a:p>
        </p:txBody>
      </p:sp>
      <p:sp>
        <p:nvSpPr>
          <p:cNvPr id="4" name="Pladsholder til diasnummer 3"/>
          <p:cNvSpPr>
            <a:spLocks noGrp="1"/>
          </p:cNvSpPr>
          <p:nvPr>
            <p:ph type="sldNum" sz="quarter" idx="11"/>
          </p:nvPr>
        </p:nvSpPr>
        <p:spPr/>
        <p:txBody>
          <a:bodyPr/>
          <a:lstStyle/>
          <a:p>
            <a:pPr>
              <a:defRPr/>
            </a:pPr>
            <a:fld id="{C21184CA-CF82-4A4F-89A8-CEF063EB752F}" type="slidenum">
              <a:rPr lang="da-DK" smtClean="0"/>
              <a:pPr>
                <a:defRPr/>
              </a:pPr>
              <a:t>12</a:t>
            </a:fld>
            <a:r>
              <a:rPr lang="da-DK" smtClean="0">
                <a:solidFill>
                  <a:schemeClr val="bg1"/>
                </a:solidFill>
              </a:rPr>
              <a:t>...</a:t>
            </a:r>
            <a:r>
              <a:rPr lang="da-DK" smtClean="0"/>
              <a:t>|</a:t>
            </a:r>
            <a:endParaRPr lang="da-DK" dirty="0"/>
          </a:p>
        </p:txBody>
      </p:sp>
      <p:sp>
        <p:nvSpPr>
          <p:cNvPr id="5" name="Pladsholder til indhold 4"/>
          <p:cNvSpPr>
            <a:spLocks noGrp="1"/>
          </p:cNvSpPr>
          <p:nvPr>
            <p:ph sz="quarter" idx="12"/>
          </p:nvPr>
        </p:nvSpPr>
        <p:spPr>
          <a:xfrm>
            <a:off x="609600" y="1471750"/>
            <a:ext cx="8354888" cy="4484712"/>
          </a:xfrm>
        </p:spPr>
        <p:txBody>
          <a:bodyPr>
            <a:noAutofit/>
          </a:bodyPr>
          <a:lstStyle/>
          <a:p>
            <a:r>
              <a:rPr lang="da-DK" dirty="0" smtClean="0"/>
              <a:t>Beregninger på oplandsniveau?</a:t>
            </a:r>
          </a:p>
          <a:p>
            <a:r>
              <a:rPr lang="da-DK" dirty="0" smtClean="0"/>
              <a:t>Beregninger på bedriftsniveau / specifikke bedrifter?</a:t>
            </a:r>
          </a:p>
          <a:p>
            <a:r>
              <a:rPr lang="da-DK" dirty="0" smtClean="0"/>
              <a:t>Forudsætninger for beregninger</a:t>
            </a:r>
          </a:p>
          <a:p>
            <a:pPr lvl="1"/>
            <a:r>
              <a:rPr lang="da-DK" sz="2400" dirty="0" smtClean="0"/>
              <a:t>Tab i </a:t>
            </a:r>
            <a:r>
              <a:rPr lang="da-DK" sz="2400" dirty="0" err="1" smtClean="0"/>
              <a:t>fht</a:t>
            </a:r>
            <a:r>
              <a:rPr lang="da-DK" sz="2400" dirty="0" smtClean="0"/>
              <a:t>. 2008-12, baseline eller optimal produktion?</a:t>
            </a:r>
          </a:p>
          <a:p>
            <a:pPr lvl="1"/>
            <a:r>
              <a:rPr lang="da-DK" sz="2400" dirty="0" err="1" smtClean="0"/>
              <a:t>Worst</a:t>
            </a:r>
            <a:r>
              <a:rPr lang="da-DK" sz="2400" dirty="0" smtClean="0"/>
              <a:t> case – hele indsatsen på dyrkningsfladen?</a:t>
            </a:r>
          </a:p>
          <a:p>
            <a:pPr lvl="1"/>
            <a:r>
              <a:rPr lang="da-DK" sz="2400" dirty="0" smtClean="0"/>
              <a:t>Hvilke virkemidler (brak, efterafgrøder, majs til græs)?</a:t>
            </a:r>
          </a:p>
          <a:p>
            <a:pPr lvl="1"/>
            <a:r>
              <a:rPr lang="da-DK" sz="2400" dirty="0" smtClean="0"/>
              <a:t>Hvilken kvælstofregulering (ingen målretning)?</a:t>
            </a:r>
          </a:p>
          <a:p>
            <a:pPr lvl="1"/>
            <a:r>
              <a:rPr lang="da-DK" sz="2400" dirty="0" smtClean="0"/>
              <a:t>Byrdefordeling mellem bedrifter?</a:t>
            </a:r>
          </a:p>
          <a:p>
            <a:pPr lvl="1"/>
            <a:r>
              <a:rPr lang="da-DK" sz="2400" dirty="0" smtClean="0"/>
              <a:t>Kvalificerede beregninger eller SPT-beregninger?</a:t>
            </a:r>
          </a:p>
          <a:p>
            <a:pPr lvl="1"/>
            <a:r>
              <a:rPr lang="da-DK" sz="2400" dirty="0" smtClean="0"/>
              <a:t>Konsekvenser for husdyrproduktion?</a:t>
            </a:r>
          </a:p>
          <a:p>
            <a:pPr lvl="1"/>
            <a:r>
              <a:rPr lang="da-DK" sz="2400" dirty="0" smtClean="0"/>
              <a:t>Hvem regner?</a:t>
            </a:r>
          </a:p>
          <a:p>
            <a:pPr lvl="1"/>
            <a:endParaRPr lang="da-DK" sz="2400" dirty="0"/>
          </a:p>
        </p:txBody>
      </p:sp>
      <p:sp>
        <p:nvSpPr>
          <p:cNvPr id="6" name="Pladsholder til sidefod 5"/>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166533409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404664"/>
            <a:ext cx="8077200" cy="792088"/>
          </a:xfrm>
        </p:spPr>
        <p:txBody>
          <a:bodyPr>
            <a:normAutofit/>
          </a:bodyPr>
          <a:lstStyle/>
          <a:p>
            <a:pPr algn="ctr"/>
            <a:r>
              <a:rPr lang="da-DK" sz="3200" dirty="0" smtClean="0"/>
              <a:t>Kvælstofindsats i </a:t>
            </a:r>
            <a:r>
              <a:rPr lang="da-DK" sz="3200" dirty="0" err="1" smtClean="0"/>
              <a:t>fht</a:t>
            </a:r>
            <a:r>
              <a:rPr lang="da-DK" sz="3200" dirty="0" smtClean="0"/>
              <a:t>. kystvande</a:t>
            </a:r>
            <a:endParaRPr lang="da-DK" sz="3200" dirty="0"/>
          </a:p>
        </p:txBody>
      </p:sp>
      <p:sp>
        <p:nvSpPr>
          <p:cNvPr id="3" name="Pladsholder til dato 2"/>
          <p:cNvSpPr>
            <a:spLocks noGrp="1"/>
          </p:cNvSpPr>
          <p:nvPr>
            <p:ph type="dt" sz="half" idx="10"/>
          </p:nvPr>
        </p:nvSpPr>
        <p:spPr/>
        <p:txBody>
          <a:bodyPr/>
          <a:lstStyle/>
          <a:p>
            <a:pPr>
              <a:defRPr/>
            </a:pPr>
            <a:fld id="{CCA64DCF-9E8F-4C50-9914-5300485D61E2}" type="datetime2">
              <a:rPr lang="da-DK" smtClean="0"/>
              <a:pPr>
                <a:defRPr/>
              </a:pPr>
              <a:t>11. november 2015</a:t>
            </a:fld>
            <a:endParaRPr lang="da-DK" dirty="0"/>
          </a:p>
        </p:txBody>
      </p:sp>
      <p:sp>
        <p:nvSpPr>
          <p:cNvPr id="4" name="Pladsholder til diasnummer 3"/>
          <p:cNvSpPr>
            <a:spLocks noGrp="1"/>
          </p:cNvSpPr>
          <p:nvPr>
            <p:ph type="sldNum" sz="quarter" idx="11"/>
          </p:nvPr>
        </p:nvSpPr>
        <p:spPr/>
        <p:txBody>
          <a:bodyPr/>
          <a:lstStyle/>
          <a:p>
            <a:pPr>
              <a:defRPr/>
            </a:pPr>
            <a:fld id="{C21184CA-CF82-4A4F-89A8-CEF063EB752F}" type="slidenum">
              <a:rPr lang="da-DK" smtClean="0"/>
              <a:pPr>
                <a:defRPr/>
              </a:pPr>
              <a:t>2</a:t>
            </a:fld>
            <a:r>
              <a:rPr lang="da-DK" smtClean="0">
                <a:solidFill>
                  <a:schemeClr val="bg1"/>
                </a:solidFill>
              </a:rPr>
              <a:t>...</a:t>
            </a:r>
            <a:r>
              <a:rPr lang="da-DK" smtClean="0"/>
              <a:t>|</a:t>
            </a:r>
            <a:endParaRPr lang="da-DK" dirty="0"/>
          </a:p>
        </p:txBody>
      </p:sp>
      <p:graphicFrame>
        <p:nvGraphicFramePr>
          <p:cNvPr id="7" name="Pladsholder til indhold 6"/>
          <p:cNvGraphicFramePr>
            <a:graphicFrameLocks noGrp="1"/>
          </p:cNvGraphicFramePr>
          <p:nvPr>
            <p:ph sz="quarter" idx="12"/>
            <p:extLst>
              <p:ext uri="{D42A27DB-BD31-4B8C-83A1-F6EECF244321}">
                <p14:modId xmlns:p14="http://schemas.microsoft.com/office/powerpoint/2010/main" val="1199451467"/>
              </p:ext>
            </p:extLst>
          </p:nvPr>
        </p:nvGraphicFramePr>
        <p:xfrm>
          <a:off x="609600" y="1608138"/>
          <a:ext cx="8077200" cy="3169920"/>
        </p:xfrm>
        <a:graphic>
          <a:graphicData uri="http://schemas.openxmlformats.org/drawingml/2006/table">
            <a:tbl>
              <a:tblPr firstRow="1" bandRow="1">
                <a:tableStyleId>{5C22544A-7EE6-4342-B048-85BDC9FD1C3A}</a:tableStyleId>
              </a:tblPr>
              <a:tblGrid>
                <a:gridCol w="6266656"/>
                <a:gridCol w="1810544"/>
              </a:tblGrid>
              <a:tr h="370840">
                <a:tc>
                  <a:txBody>
                    <a:bodyPr/>
                    <a:lstStyle/>
                    <a:p>
                      <a:endParaRPr lang="da-DK" sz="2000" dirty="0"/>
                    </a:p>
                  </a:txBody>
                  <a:tcPr/>
                </a:tc>
                <a:tc>
                  <a:txBody>
                    <a:bodyPr/>
                    <a:lstStyle/>
                    <a:p>
                      <a:pPr algn="ctr"/>
                      <a:r>
                        <a:rPr lang="da-DK" sz="2000" dirty="0" smtClean="0"/>
                        <a:t>Ton N pr. år</a:t>
                      </a:r>
                      <a:endParaRPr lang="da-DK" sz="2000" dirty="0"/>
                    </a:p>
                  </a:txBody>
                  <a:tcPr/>
                </a:tc>
              </a:tr>
              <a:tr h="370840">
                <a:tc>
                  <a:txBody>
                    <a:bodyPr/>
                    <a:lstStyle/>
                    <a:p>
                      <a:r>
                        <a:rPr lang="da-DK" sz="2000" dirty="0" smtClean="0"/>
                        <a:t>Kvælstofudledning 2008-2012</a:t>
                      </a:r>
                      <a:endParaRPr lang="da-DK" sz="2000" dirty="0"/>
                    </a:p>
                  </a:txBody>
                  <a:tcPr/>
                </a:tc>
                <a:tc>
                  <a:txBody>
                    <a:bodyPr/>
                    <a:lstStyle/>
                    <a:p>
                      <a:pPr algn="ctr"/>
                      <a:r>
                        <a:rPr lang="da-DK" sz="2000" dirty="0" smtClean="0"/>
                        <a:t>57.000</a:t>
                      </a:r>
                      <a:endParaRPr lang="da-DK" sz="2000" dirty="0"/>
                    </a:p>
                  </a:txBody>
                  <a:tcPr/>
                </a:tc>
              </a:tr>
              <a:tr h="370840">
                <a:tc>
                  <a:txBody>
                    <a:bodyPr/>
                    <a:lstStyle/>
                    <a:p>
                      <a:r>
                        <a:rPr lang="da-DK" sz="2000" dirty="0" smtClean="0"/>
                        <a:t>Effekt</a:t>
                      </a:r>
                      <a:r>
                        <a:rPr lang="da-DK" sz="2000" baseline="0" dirty="0" smtClean="0"/>
                        <a:t> af besluttede tiltag (ekstra </a:t>
                      </a:r>
                      <a:r>
                        <a:rPr lang="da-DK" sz="2000" baseline="0" dirty="0" err="1" smtClean="0"/>
                        <a:t>efterafgr</a:t>
                      </a:r>
                      <a:r>
                        <a:rPr lang="da-DK" sz="2000" baseline="0" dirty="0" smtClean="0"/>
                        <a:t>., randzoner)</a:t>
                      </a:r>
                      <a:endParaRPr lang="da-DK" sz="2000" dirty="0"/>
                    </a:p>
                  </a:txBody>
                  <a:tcPr/>
                </a:tc>
                <a:tc>
                  <a:txBody>
                    <a:bodyPr/>
                    <a:lstStyle/>
                    <a:p>
                      <a:pPr algn="ctr"/>
                      <a:r>
                        <a:rPr lang="da-DK" sz="2000" dirty="0" smtClean="0"/>
                        <a:t>8.400</a:t>
                      </a:r>
                      <a:endParaRPr lang="da-DK" sz="2000" dirty="0"/>
                    </a:p>
                  </a:txBody>
                  <a:tcPr/>
                </a:tc>
              </a:tr>
              <a:tr h="370840">
                <a:tc>
                  <a:txBody>
                    <a:bodyPr/>
                    <a:lstStyle/>
                    <a:p>
                      <a:r>
                        <a:rPr lang="da-DK" sz="2000" dirty="0" smtClean="0"/>
                        <a:t>Baseline kvælstofudledning</a:t>
                      </a:r>
                      <a:r>
                        <a:rPr lang="da-DK" sz="2000" baseline="0" dirty="0" smtClean="0"/>
                        <a:t> 2021</a:t>
                      </a:r>
                      <a:endParaRPr lang="da-DK" sz="2000" dirty="0"/>
                    </a:p>
                  </a:txBody>
                  <a:tcPr/>
                </a:tc>
                <a:tc>
                  <a:txBody>
                    <a:bodyPr/>
                    <a:lstStyle/>
                    <a:p>
                      <a:pPr algn="ctr"/>
                      <a:r>
                        <a:rPr lang="da-DK" sz="2000" dirty="0" smtClean="0"/>
                        <a:t>48.600</a:t>
                      </a:r>
                      <a:endParaRPr lang="da-DK" sz="2000" dirty="0"/>
                    </a:p>
                  </a:txBody>
                  <a:tcPr/>
                </a:tc>
              </a:tr>
              <a:tr h="370840">
                <a:tc>
                  <a:txBody>
                    <a:bodyPr/>
                    <a:lstStyle/>
                    <a:p>
                      <a:r>
                        <a:rPr lang="da-DK" sz="2000" dirty="0" smtClean="0"/>
                        <a:t>Målsætning kvælstofudledning 2021</a:t>
                      </a:r>
                      <a:endParaRPr lang="da-DK" sz="2000" dirty="0"/>
                    </a:p>
                  </a:txBody>
                  <a:tcPr/>
                </a:tc>
                <a:tc>
                  <a:txBody>
                    <a:bodyPr/>
                    <a:lstStyle/>
                    <a:p>
                      <a:pPr algn="ctr"/>
                      <a:r>
                        <a:rPr lang="da-DK" sz="2000" dirty="0" smtClean="0"/>
                        <a:t>42.000</a:t>
                      </a:r>
                      <a:endParaRPr lang="da-DK" sz="2000" dirty="0"/>
                    </a:p>
                  </a:txBody>
                  <a:tcPr/>
                </a:tc>
              </a:tr>
              <a:tr h="370840">
                <a:tc>
                  <a:txBody>
                    <a:bodyPr/>
                    <a:lstStyle/>
                    <a:p>
                      <a:r>
                        <a:rPr lang="da-DK" sz="2000" dirty="0" smtClean="0"/>
                        <a:t>”Rest” netto reduktionsbehov</a:t>
                      </a:r>
                      <a:endParaRPr lang="da-DK" sz="2000" dirty="0"/>
                    </a:p>
                  </a:txBody>
                  <a:tcPr/>
                </a:tc>
                <a:tc>
                  <a:txBody>
                    <a:bodyPr/>
                    <a:lstStyle/>
                    <a:p>
                      <a:pPr algn="ctr"/>
                      <a:r>
                        <a:rPr lang="da-DK" sz="2000" dirty="0" smtClean="0"/>
                        <a:t>6.600</a:t>
                      </a:r>
                      <a:endParaRPr lang="da-DK" sz="2000" dirty="0"/>
                    </a:p>
                  </a:txBody>
                  <a:tcPr/>
                </a:tc>
              </a:tr>
              <a:tr h="370840">
                <a:tc>
                  <a:txBody>
                    <a:bodyPr/>
                    <a:lstStyle/>
                    <a:p>
                      <a:r>
                        <a:rPr lang="da-DK" sz="2000" dirty="0" smtClean="0"/>
                        <a:t>Reduktionsbehov</a:t>
                      </a:r>
                      <a:r>
                        <a:rPr lang="da-DK" sz="2000" baseline="0" dirty="0" smtClean="0"/>
                        <a:t> (</a:t>
                      </a:r>
                      <a:r>
                        <a:rPr lang="da-DK" sz="2000" baseline="0" dirty="0" err="1" smtClean="0"/>
                        <a:t>oplande</a:t>
                      </a:r>
                      <a:r>
                        <a:rPr lang="da-DK" sz="2000" baseline="0" dirty="0" smtClean="0"/>
                        <a:t> med reduktionskrav)</a:t>
                      </a:r>
                      <a:endParaRPr lang="da-DK" sz="2000" dirty="0"/>
                    </a:p>
                  </a:txBody>
                  <a:tcPr/>
                </a:tc>
                <a:tc>
                  <a:txBody>
                    <a:bodyPr/>
                    <a:lstStyle/>
                    <a:p>
                      <a:pPr algn="ctr"/>
                      <a:r>
                        <a:rPr lang="da-DK" sz="2000" dirty="0" smtClean="0"/>
                        <a:t>7.800</a:t>
                      </a:r>
                      <a:endParaRPr lang="da-DK" sz="2000" dirty="0"/>
                    </a:p>
                  </a:txBody>
                  <a:tcPr/>
                </a:tc>
              </a:tr>
              <a:tr h="370840">
                <a:tc>
                  <a:txBody>
                    <a:bodyPr/>
                    <a:lstStyle/>
                    <a:p>
                      <a:r>
                        <a:rPr lang="da-DK" sz="2000" dirty="0" smtClean="0"/>
                        <a:t>Potentiel øgning</a:t>
                      </a:r>
                      <a:r>
                        <a:rPr lang="da-DK" sz="2000" baseline="0" dirty="0" smtClean="0"/>
                        <a:t> af kvælstofudledning</a:t>
                      </a:r>
                      <a:endParaRPr lang="da-DK" sz="2000" dirty="0"/>
                    </a:p>
                  </a:txBody>
                  <a:tcPr/>
                </a:tc>
                <a:tc>
                  <a:txBody>
                    <a:bodyPr/>
                    <a:lstStyle/>
                    <a:p>
                      <a:pPr algn="ctr"/>
                      <a:r>
                        <a:rPr lang="da-DK" sz="2000" dirty="0" smtClean="0"/>
                        <a:t>1.200</a:t>
                      </a:r>
                      <a:endParaRPr lang="da-DK" sz="2000" dirty="0"/>
                    </a:p>
                  </a:txBody>
                  <a:tcPr/>
                </a:tc>
              </a:tr>
            </a:tbl>
          </a:graphicData>
        </a:graphic>
      </p:graphicFrame>
      <p:sp>
        <p:nvSpPr>
          <p:cNvPr id="6" name="Pladsholder til sidefod 5"/>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1300569282"/>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404664"/>
            <a:ext cx="8077200" cy="792088"/>
          </a:xfrm>
        </p:spPr>
        <p:txBody>
          <a:bodyPr>
            <a:normAutofit/>
          </a:bodyPr>
          <a:lstStyle/>
          <a:p>
            <a:pPr algn="ctr"/>
            <a:r>
              <a:rPr lang="da-DK" sz="3200" dirty="0" smtClean="0"/>
              <a:t>Kvælstofindsats i </a:t>
            </a:r>
            <a:r>
              <a:rPr lang="da-DK" sz="3200" dirty="0" err="1" smtClean="0"/>
              <a:t>fht</a:t>
            </a:r>
            <a:r>
              <a:rPr lang="da-DK" sz="3200" dirty="0" smtClean="0"/>
              <a:t>. kystvande</a:t>
            </a:r>
            <a:endParaRPr lang="da-DK" sz="3200" dirty="0"/>
          </a:p>
        </p:txBody>
      </p:sp>
      <p:sp>
        <p:nvSpPr>
          <p:cNvPr id="3" name="Pladsholder til dato 2"/>
          <p:cNvSpPr>
            <a:spLocks noGrp="1"/>
          </p:cNvSpPr>
          <p:nvPr>
            <p:ph type="dt" sz="half" idx="10"/>
          </p:nvPr>
        </p:nvSpPr>
        <p:spPr/>
        <p:txBody>
          <a:bodyPr/>
          <a:lstStyle/>
          <a:p>
            <a:pPr>
              <a:defRPr/>
            </a:pPr>
            <a:fld id="{CCA64DCF-9E8F-4C50-9914-5300485D61E2}" type="datetime2">
              <a:rPr lang="da-DK" smtClean="0"/>
              <a:pPr>
                <a:defRPr/>
              </a:pPr>
              <a:t>11. november 2015</a:t>
            </a:fld>
            <a:endParaRPr lang="da-DK" dirty="0"/>
          </a:p>
        </p:txBody>
      </p:sp>
      <p:sp>
        <p:nvSpPr>
          <p:cNvPr id="4" name="Pladsholder til diasnummer 3"/>
          <p:cNvSpPr>
            <a:spLocks noGrp="1"/>
          </p:cNvSpPr>
          <p:nvPr>
            <p:ph type="sldNum" sz="quarter" idx="11"/>
          </p:nvPr>
        </p:nvSpPr>
        <p:spPr/>
        <p:txBody>
          <a:bodyPr/>
          <a:lstStyle/>
          <a:p>
            <a:pPr>
              <a:defRPr/>
            </a:pPr>
            <a:fld id="{C21184CA-CF82-4A4F-89A8-CEF063EB752F}" type="slidenum">
              <a:rPr lang="da-DK" smtClean="0"/>
              <a:pPr>
                <a:defRPr/>
              </a:pPr>
              <a:t>3</a:t>
            </a:fld>
            <a:r>
              <a:rPr lang="da-DK" smtClean="0">
                <a:solidFill>
                  <a:schemeClr val="bg1"/>
                </a:solidFill>
              </a:rPr>
              <a:t>...</a:t>
            </a:r>
            <a:r>
              <a:rPr lang="da-DK" smtClean="0"/>
              <a:t>|</a:t>
            </a:r>
            <a:endParaRPr lang="da-DK" dirty="0"/>
          </a:p>
        </p:txBody>
      </p:sp>
      <p:graphicFrame>
        <p:nvGraphicFramePr>
          <p:cNvPr id="7" name="Pladsholder til indhold 6"/>
          <p:cNvGraphicFramePr>
            <a:graphicFrameLocks noGrp="1"/>
          </p:cNvGraphicFramePr>
          <p:nvPr>
            <p:ph sz="quarter" idx="12"/>
            <p:extLst>
              <p:ext uri="{D42A27DB-BD31-4B8C-83A1-F6EECF244321}">
                <p14:modId xmlns:p14="http://schemas.microsoft.com/office/powerpoint/2010/main" val="1536081286"/>
              </p:ext>
            </p:extLst>
          </p:nvPr>
        </p:nvGraphicFramePr>
        <p:xfrm>
          <a:off x="585857" y="1251393"/>
          <a:ext cx="8077200" cy="2804160"/>
        </p:xfrm>
        <a:graphic>
          <a:graphicData uri="http://schemas.openxmlformats.org/drawingml/2006/table">
            <a:tbl>
              <a:tblPr firstRow="1" bandRow="1">
                <a:tableStyleId>{5C22544A-7EE6-4342-B048-85BDC9FD1C3A}</a:tableStyleId>
              </a:tblPr>
              <a:tblGrid>
                <a:gridCol w="6266656"/>
                <a:gridCol w="1810544"/>
              </a:tblGrid>
              <a:tr h="370840">
                <a:tc>
                  <a:txBody>
                    <a:bodyPr/>
                    <a:lstStyle/>
                    <a:p>
                      <a:endParaRPr lang="da-DK" sz="2200" dirty="0"/>
                    </a:p>
                  </a:txBody>
                  <a:tcPr/>
                </a:tc>
                <a:tc>
                  <a:txBody>
                    <a:bodyPr/>
                    <a:lstStyle/>
                    <a:p>
                      <a:pPr algn="ctr"/>
                      <a:r>
                        <a:rPr lang="da-DK" sz="2200" dirty="0" smtClean="0"/>
                        <a:t>Ton N pr. år</a:t>
                      </a:r>
                      <a:endParaRPr lang="da-DK" sz="2200" dirty="0"/>
                    </a:p>
                  </a:txBody>
                  <a:tcPr/>
                </a:tc>
              </a:tr>
              <a:tr h="370840">
                <a:tc>
                  <a:txBody>
                    <a:bodyPr/>
                    <a:lstStyle/>
                    <a:p>
                      <a:r>
                        <a:rPr lang="da-DK" sz="2200" dirty="0" smtClean="0"/>
                        <a:t>Reduktionsbehov</a:t>
                      </a:r>
                      <a:r>
                        <a:rPr lang="da-DK" sz="2200" baseline="0" dirty="0" smtClean="0"/>
                        <a:t> (</a:t>
                      </a:r>
                      <a:r>
                        <a:rPr lang="da-DK" sz="2200" baseline="0" dirty="0" err="1" smtClean="0"/>
                        <a:t>oplande</a:t>
                      </a:r>
                      <a:r>
                        <a:rPr lang="da-DK" sz="2200" baseline="0" dirty="0" smtClean="0"/>
                        <a:t> med reduktionskrav)</a:t>
                      </a:r>
                      <a:endParaRPr lang="da-DK" sz="2200" dirty="0"/>
                    </a:p>
                  </a:txBody>
                  <a:tcPr/>
                </a:tc>
                <a:tc>
                  <a:txBody>
                    <a:bodyPr/>
                    <a:lstStyle/>
                    <a:p>
                      <a:pPr algn="ctr"/>
                      <a:r>
                        <a:rPr lang="da-DK" sz="2200" dirty="0" smtClean="0"/>
                        <a:t>7.800</a:t>
                      </a:r>
                      <a:endParaRPr lang="da-DK" sz="2200" dirty="0"/>
                    </a:p>
                  </a:txBody>
                  <a:tcPr/>
                </a:tc>
              </a:tr>
              <a:tr h="370840">
                <a:tc>
                  <a:txBody>
                    <a:bodyPr/>
                    <a:lstStyle/>
                    <a:p>
                      <a:r>
                        <a:rPr lang="da-DK" sz="2200" dirty="0" smtClean="0"/>
                        <a:t>Vådområder</a:t>
                      </a:r>
                      <a:endParaRPr lang="da-DK" sz="2200" dirty="0"/>
                    </a:p>
                  </a:txBody>
                  <a:tcPr/>
                </a:tc>
                <a:tc>
                  <a:txBody>
                    <a:bodyPr/>
                    <a:lstStyle/>
                    <a:p>
                      <a:pPr algn="ctr"/>
                      <a:r>
                        <a:rPr lang="da-DK" sz="2200" dirty="0" smtClean="0"/>
                        <a:t>1.150</a:t>
                      </a:r>
                      <a:endParaRPr lang="da-DK" sz="2200" dirty="0"/>
                    </a:p>
                  </a:txBody>
                  <a:tcPr/>
                </a:tc>
              </a:tr>
              <a:tr h="370840">
                <a:tc>
                  <a:txBody>
                    <a:bodyPr/>
                    <a:lstStyle/>
                    <a:p>
                      <a:r>
                        <a:rPr lang="da-DK" sz="2200" dirty="0" smtClean="0"/>
                        <a:t>Udtagning af lavbundsjord, forbud mod </a:t>
                      </a:r>
                      <a:r>
                        <a:rPr lang="da-DK" sz="2200" baseline="0" dirty="0" smtClean="0"/>
                        <a:t>gødskning på §3 arealer, </a:t>
                      </a:r>
                      <a:r>
                        <a:rPr lang="da-DK" sz="2200" dirty="0" smtClean="0"/>
                        <a:t>opkøb af dambrug, spildevandsindsats, 1 stenrev</a:t>
                      </a:r>
                      <a:endParaRPr lang="da-DK" sz="2200" dirty="0"/>
                    </a:p>
                  </a:txBody>
                  <a:tcPr/>
                </a:tc>
                <a:tc>
                  <a:txBody>
                    <a:bodyPr/>
                    <a:lstStyle/>
                    <a:p>
                      <a:pPr algn="ctr"/>
                      <a:r>
                        <a:rPr lang="da-DK" sz="2200" dirty="0" smtClean="0"/>
                        <a:t>450</a:t>
                      </a:r>
                      <a:endParaRPr lang="da-DK" sz="2200" dirty="0"/>
                    </a:p>
                  </a:txBody>
                  <a:tcPr/>
                </a:tc>
              </a:tr>
              <a:tr h="370840">
                <a:tc>
                  <a:txBody>
                    <a:bodyPr/>
                    <a:lstStyle/>
                    <a:p>
                      <a:r>
                        <a:rPr lang="da-DK" sz="2200" dirty="0" smtClean="0"/>
                        <a:t>Resterende reduktionsbehov</a:t>
                      </a:r>
                      <a:endParaRPr lang="da-DK" sz="2200" dirty="0"/>
                    </a:p>
                  </a:txBody>
                  <a:tcPr/>
                </a:tc>
                <a:tc>
                  <a:txBody>
                    <a:bodyPr/>
                    <a:lstStyle/>
                    <a:p>
                      <a:pPr algn="ctr"/>
                      <a:r>
                        <a:rPr lang="da-DK" sz="2200" dirty="0" smtClean="0"/>
                        <a:t>6.200</a:t>
                      </a:r>
                      <a:endParaRPr lang="da-DK" sz="2200" dirty="0"/>
                    </a:p>
                  </a:txBody>
                  <a:tcPr/>
                </a:tc>
              </a:tr>
            </a:tbl>
          </a:graphicData>
        </a:graphic>
      </p:graphicFrame>
      <p:sp>
        <p:nvSpPr>
          <p:cNvPr id="6" name="Pladsholder til sidefod 5"/>
          <p:cNvSpPr>
            <a:spLocks noGrp="1"/>
          </p:cNvSpPr>
          <p:nvPr>
            <p:ph type="ftr" sz="quarter" idx="13"/>
          </p:nvPr>
        </p:nvSpPr>
        <p:spPr/>
        <p:txBody>
          <a:bodyPr/>
          <a:lstStyle/>
          <a:p>
            <a:endParaRPr lang="da-DK" dirty="0"/>
          </a:p>
        </p:txBody>
      </p:sp>
      <p:sp>
        <p:nvSpPr>
          <p:cNvPr id="5" name="Tekstboks 4"/>
          <p:cNvSpPr txBox="1"/>
          <p:nvPr/>
        </p:nvSpPr>
        <p:spPr>
          <a:xfrm>
            <a:off x="550527" y="4221088"/>
            <a:ext cx="8190063" cy="1631216"/>
          </a:xfrm>
          <a:prstGeom prst="rect">
            <a:avLst/>
          </a:prstGeom>
          <a:noFill/>
        </p:spPr>
        <p:txBody>
          <a:bodyPr wrap="none" rtlCol="0">
            <a:spAutoFit/>
          </a:bodyPr>
          <a:lstStyle/>
          <a:p>
            <a:r>
              <a:rPr lang="da-DK" sz="2000" dirty="0" smtClean="0"/>
              <a:t>Tværministerielt udvalg skal se på indsatsen i forhold til det resterende</a:t>
            </a:r>
            <a:br>
              <a:rPr lang="da-DK" sz="2000" dirty="0" smtClean="0"/>
            </a:br>
            <a:r>
              <a:rPr lang="da-DK" sz="2000" dirty="0" smtClean="0"/>
              <a:t>indsatsbehov på 6.200 ton N.</a:t>
            </a:r>
          </a:p>
          <a:p>
            <a:pPr marL="342900" indent="-342900">
              <a:buFontTx/>
              <a:buChar char="-"/>
            </a:pPr>
            <a:r>
              <a:rPr lang="da-DK" sz="2000" dirty="0" smtClean="0"/>
              <a:t>Hvilke virkemidler???</a:t>
            </a:r>
          </a:p>
          <a:p>
            <a:pPr marL="342900" indent="-342900">
              <a:buFontTx/>
              <a:buChar char="-"/>
            </a:pPr>
            <a:r>
              <a:rPr lang="da-DK" sz="2000" dirty="0" smtClean="0"/>
              <a:t>Hvordan kvælstofregulering???</a:t>
            </a:r>
          </a:p>
          <a:p>
            <a:pPr marL="342900" indent="-342900">
              <a:buFontTx/>
              <a:buChar char="-"/>
            </a:pPr>
            <a:r>
              <a:rPr lang="da-DK" sz="2000" dirty="0" smtClean="0"/>
              <a:t>Undtagelse???</a:t>
            </a:r>
            <a:endParaRPr lang="da-DK" sz="2000" dirty="0"/>
          </a:p>
        </p:txBody>
      </p:sp>
      <p:sp>
        <p:nvSpPr>
          <p:cNvPr id="8" name="Tekstboks 7"/>
          <p:cNvSpPr txBox="1"/>
          <p:nvPr/>
        </p:nvSpPr>
        <p:spPr>
          <a:xfrm>
            <a:off x="533946" y="5949280"/>
            <a:ext cx="6558334" cy="400110"/>
          </a:xfrm>
          <a:prstGeom prst="rect">
            <a:avLst/>
          </a:prstGeom>
          <a:noFill/>
        </p:spPr>
        <p:txBody>
          <a:bodyPr wrap="none" rtlCol="0">
            <a:spAutoFit/>
          </a:bodyPr>
          <a:lstStyle/>
          <a:p>
            <a:r>
              <a:rPr lang="da-DK" sz="2000" dirty="0" smtClean="0"/>
              <a:t>Tilstrækkeligt grundlag for høring af vandområdeplaner?</a:t>
            </a:r>
            <a:endParaRPr lang="da-DK" sz="2000" dirty="0"/>
          </a:p>
        </p:txBody>
      </p:sp>
    </p:spTree>
    <p:extLst>
      <p:ext uri="{BB962C8B-B14F-4D97-AF65-F5344CB8AC3E}">
        <p14:creationId xmlns:p14="http://schemas.microsoft.com/office/powerpoint/2010/main" val="38813783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24128" y="404664"/>
            <a:ext cx="3168352" cy="1143000"/>
          </a:xfrm>
        </p:spPr>
        <p:txBody>
          <a:bodyPr>
            <a:normAutofit/>
          </a:bodyPr>
          <a:lstStyle/>
          <a:p>
            <a:r>
              <a:rPr lang="da-DK" dirty="0" smtClean="0"/>
              <a:t>Brutto-</a:t>
            </a:r>
            <a:br>
              <a:rPr lang="da-DK" dirty="0" smtClean="0"/>
            </a:br>
            <a:r>
              <a:rPr lang="da-DK" dirty="0" smtClean="0"/>
              <a:t>indsatsbehov</a:t>
            </a:r>
            <a:endParaRPr lang="da-DK" dirty="0"/>
          </a:p>
        </p:txBody>
      </p:sp>
      <p:sp>
        <p:nvSpPr>
          <p:cNvPr id="3" name="Pladsholder til dato 2"/>
          <p:cNvSpPr>
            <a:spLocks noGrp="1"/>
          </p:cNvSpPr>
          <p:nvPr>
            <p:ph type="dt" sz="half" idx="10"/>
          </p:nvPr>
        </p:nvSpPr>
        <p:spPr/>
        <p:txBody>
          <a:bodyPr/>
          <a:lstStyle/>
          <a:p>
            <a:pPr>
              <a:defRPr/>
            </a:pPr>
            <a:fld id="{CCA64DCF-9E8F-4C50-9914-5300485D61E2}" type="datetime2">
              <a:rPr lang="da-DK" smtClean="0"/>
              <a:pPr>
                <a:defRPr/>
              </a:pPr>
              <a:t>11. november 2015</a:t>
            </a:fld>
            <a:endParaRPr lang="da-DK" dirty="0"/>
          </a:p>
        </p:txBody>
      </p:sp>
      <p:sp>
        <p:nvSpPr>
          <p:cNvPr id="4" name="Pladsholder til diasnummer 3"/>
          <p:cNvSpPr>
            <a:spLocks noGrp="1"/>
          </p:cNvSpPr>
          <p:nvPr>
            <p:ph type="sldNum" sz="quarter" idx="11"/>
          </p:nvPr>
        </p:nvSpPr>
        <p:spPr/>
        <p:txBody>
          <a:bodyPr/>
          <a:lstStyle/>
          <a:p>
            <a:pPr>
              <a:defRPr/>
            </a:pPr>
            <a:fld id="{C21184CA-CF82-4A4F-89A8-CEF063EB752F}" type="slidenum">
              <a:rPr lang="da-DK" smtClean="0"/>
              <a:pPr>
                <a:defRPr/>
              </a:pPr>
              <a:t>4</a:t>
            </a:fld>
            <a:r>
              <a:rPr lang="da-DK" smtClean="0">
                <a:solidFill>
                  <a:schemeClr val="bg1"/>
                </a:solidFill>
              </a:rPr>
              <a:t>...</a:t>
            </a:r>
            <a:r>
              <a:rPr lang="da-DK" smtClean="0"/>
              <a:t>|</a:t>
            </a:r>
            <a:endParaRPr lang="da-DK" dirty="0"/>
          </a:p>
        </p:txBody>
      </p:sp>
      <p:sp>
        <p:nvSpPr>
          <p:cNvPr id="6" name="Pladsholder til sidefod 5"/>
          <p:cNvSpPr>
            <a:spLocks noGrp="1"/>
          </p:cNvSpPr>
          <p:nvPr>
            <p:ph type="ftr" sz="quarter" idx="13"/>
          </p:nvPr>
        </p:nvSpPr>
        <p:spPr/>
        <p:txBody>
          <a:bodyPr/>
          <a:lstStyle/>
          <a:p>
            <a:endParaRPr lang="da-DK"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512" y="188640"/>
            <a:ext cx="5544616" cy="6319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769331"/>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794891"/>
            <a:ext cx="9210522" cy="609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boks 3"/>
          <p:cNvSpPr txBox="1"/>
          <p:nvPr/>
        </p:nvSpPr>
        <p:spPr>
          <a:xfrm>
            <a:off x="16428" y="116632"/>
            <a:ext cx="8607485" cy="584775"/>
          </a:xfrm>
          <a:prstGeom prst="rect">
            <a:avLst/>
          </a:prstGeom>
          <a:noFill/>
        </p:spPr>
        <p:txBody>
          <a:bodyPr wrap="none" rtlCol="0">
            <a:spAutoFit/>
          </a:bodyPr>
          <a:lstStyle/>
          <a:p>
            <a:r>
              <a:rPr lang="da-DK" sz="3200" dirty="0" smtClean="0"/>
              <a:t>Reduktionsmål i Vandområdeplaner for 2015-2021</a:t>
            </a:r>
            <a:endParaRPr lang="da-DK" sz="3200" dirty="0"/>
          </a:p>
        </p:txBody>
      </p:sp>
    </p:spTree>
    <p:extLst>
      <p:ext uri="{BB962C8B-B14F-4D97-AF65-F5344CB8AC3E}">
        <p14:creationId xmlns:p14="http://schemas.microsoft.com/office/powerpoint/2010/main" val="4020490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200" dirty="0" smtClean="0"/>
              <a:t>Manglende oplysninger</a:t>
            </a:r>
            <a:endParaRPr lang="da-DK" sz="3200" dirty="0"/>
          </a:p>
        </p:txBody>
      </p:sp>
      <p:sp>
        <p:nvSpPr>
          <p:cNvPr id="3" name="Pladsholder til dato 2"/>
          <p:cNvSpPr>
            <a:spLocks noGrp="1"/>
          </p:cNvSpPr>
          <p:nvPr>
            <p:ph type="dt" sz="half" idx="10"/>
          </p:nvPr>
        </p:nvSpPr>
        <p:spPr/>
        <p:txBody>
          <a:bodyPr/>
          <a:lstStyle/>
          <a:p>
            <a:pPr>
              <a:defRPr/>
            </a:pPr>
            <a:fld id="{CCA64DCF-9E8F-4C50-9914-5300485D61E2}" type="datetime2">
              <a:rPr lang="da-DK" smtClean="0"/>
              <a:pPr>
                <a:defRPr/>
              </a:pPr>
              <a:t>11. november 2015</a:t>
            </a:fld>
            <a:endParaRPr lang="da-DK" dirty="0"/>
          </a:p>
        </p:txBody>
      </p:sp>
      <p:sp>
        <p:nvSpPr>
          <p:cNvPr id="4" name="Pladsholder til diasnummer 3"/>
          <p:cNvSpPr>
            <a:spLocks noGrp="1"/>
          </p:cNvSpPr>
          <p:nvPr>
            <p:ph type="sldNum" sz="quarter" idx="11"/>
          </p:nvPr>
        </p:nvSpPr>
        <p:spPr/>
        <p:txBody>
          <a:bodyPr/>
          <a:lstStyle/>
          <a:p>
            <a:pPr>
              <a:defRPr/>
            </a:pPr>
            <a:fld id="{C21184CA-CF82-4A4F-89A8-CEF063EB752F}" type="slidenum">
              <a:rPr lang="da-DK" smtClean="0"/>
              <a:pPr>
                <a:defRPr/>
              </a:pPr>
              <a:t>6</a:t>
            </a:fld>
            <a:r>
              <a:rPr lang="da-DK" smtClean="0">
                <a:solidFill>
                  <a:schemeClr val="bg1"/>
                </a:solidFill>
              </a:rPr>
              <a:t>...</a:t>
            </a:r>
            <a:r>
              <a:rPr lang="da-DK" smtClean="0"/>
              <a:t>|</a:t>
            </a:r>
            <a:endParaRPr lang="da-DK" dirty="0"/>
          </a:p>
        </p:txBody>
      </p:sp>
      <p:sp>
        <p:nvSpPr>
          <p:cNvPr id="5" name="Pladsholder til indhold 4"/>
          <p:cNvSpPr>
            <a:spLocks noGrp="1"/>
          </p:cNvSpPr>
          <p:nvPr>
            <p:ph sz="quarter" idx="12"/>
          </p:nvPr>
        </p:nvSpPr>
        <p:spPr>
          <a:xfrm>
            <a:off x="611560" y="1916832"/>
            <a:ext cx="8077200" cy="1944216"/>
          </a:xfrm>
        </p:spPr>
        <p:txBody>
          <a:bodyPr/>
          <a:lstStyle/>
          <a:p>
            <a:r>
              <a:rPr lang="da-DK" dirty="0" smtClean="0"/>
              <a:t>Punktkildebidrag</a:t>
            </a:r>
          </a:p>
          <a:p>
            <a:r>
              <a:rPr lang="da-DK" dirty="0" smtClean="0"/>
              <a:t>Naturbidrag</a:t>
            </a:r>
          </a:p>
          <a:p>
            <a:r>
              <a:rPr lang="da-DK" dirty="0" smtClean="0"/>
              <a:t>Arealoplysninger</a:t>
            </a:r>
          </a:p>
          <a:p>
            <a:r>
              <a:rPr lang="da-DK" dirty="0" smtClean="0"/>
              <a:t>Effekt af besluttede virkemidler</a:t>
            </a:r>
          </a:p>
          <a:p>
            <a:endParaRPr lang="da-DK" dirty="0"/>
          </a:p>
        </p:txBody>
      </p:sp>
      <p:sp>
        <p:nvSpPr>
          <p:cNvPr id="6" name="Pladsholder til sidefod 5"/>
          <p:cNvSpPr>
            <a:spLocks noGrp="1"/>
          </p:cNvSpPr>
          <p:nvPr>
            <p:ph type="ftr" sz="quarter" idx="13"/>
          </p:nvPr>
        </p:nvSpPr>
        <p:spPr/>
        <p:txBody>
          <a:bodyPr/>
          <a:lstStyle/>
          <a:p>
            <a:endParaRPr lang="da-DK" dirty="0"/>
          </a:p>
        </p:txBody>
      </p:sp>
      <p:sp>
        <p:nvSpPr>
          <p:cNvPr id="7" name="Tekstboks 6"/>
          <p:cNvSpPr txBox="1"/>
          <p:nvPr/>
        </p:nvSpPr>
        <p:spPr>
          <a:xfrm>
            <a:off x="611560" y="1455167"/>
            <a:ext cx="3801041" cy="461665"/>
          </a:xfrm>
          <a:prstGeom prst="rect">
            <a:avLst/>
          </a:prstGeom>
          <a:noFill/>
        </p:spPr>
        <p:txBody>
          <a:bodyPr wrap="none" rtlCol="0">
            <a:spAutoFit/>
          </a:bodyPr>
          <a:lstStyle/>
          <a:p>
            <a:r>
              <a:rPr lang="da-DK" sz="2400" dirty="0" smtClean="0"/>
              <a:t>På delvandoplandsniveau:</a:t>
            </a:r>
            <a:endParaRPr lang="da-DK" sz="2400" dirty="0"/>
          </a:p>
        </p:txBody>
      </p:sp>
      <p:sp>
        <p:nvSpPr>
          <p:cNvPr id="8" name="Tekstboks 7"/>
          <p:cNvSpPr txBox="1"/>
          <p:nvPr/>
        </p:nvSpPr>
        <p:spPr>
          <a:xfrm>
            <a:off x="683568" y="3945384"/>
            <a:ext cx="7772128" cy="707886"/>
          </a:xfrm>
          <a:prstGeom prst="rect">
            <a:avLst/>
          </a:prstGeom>
          <a:noFill/>
        </p:spPr>
        <p:txBody>
          <a:bodyPr wrap="none" rtlCol="0">
            <a:spAutoFit/>
          </a:bodyPr>
          <a:lstStyle/>
          <a:p>
            <a:r>
              <a:rPr lang="da-DK" sz="2000" dirty="0" smtClean="0"/>
              <a:t>Vi har bedt Naturstyrelsen om disse oplysninger, så vi kan beregne</a:t>
            </a:r>
            <a:br>
              <a:rPr lang="da-DK" sz="2000" dirty="0" smtClean="0"/>
            </a:br>
            <a:r>
              <a:rPr lang="da-DK" sz="2000" dirty="0" smtClean="0"/>
              <a:t>landbrugsbidraget for hvert delvandopland mere præcist.</a:t>
            </a:r>
            <a:endParaRPr lang="da-DK" sz="2000" dirty="0"/>
          </a:p>
        </p:txBody>
      </p:sp>
    </p:spTree>
    <p:extLst>
      <p:ext uri="{BB962C8B-B14F-4D97-AF65-F5344CB8AC3E}">
        <p14:creationId xmlns:p14="http://schemas.microsoft.com/office/powerpoint/2010/main" val="85073218"/>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60648"/>
            <a:ext cx="8077200" cy="1143000"/>
          </a:xfrm>
        </p:spPr>
        <p:txBody>
          <a:bodyPr>
            <a:normAutofit/>
          </a:bodyPr>
          <a:lstStyle/>
          <a:p>
            <a:r>
              <a:rPr lang="da-DK" sz="3200" dirty="0" smtClean="0"/>
              <a:t>Konsekvensberegninger af kvælstofindsats</a:t>
            </a:r>
            <a:endParaRPr lang="da-DK" sz="3200" dirty="0"/>
          </a:p>
        </p:txBody>
      </p:sp>
      <p:sp>
        <p:nvSpPr>
          <p:cNvPr id="3" name="Pladsholder til dato 2"/>
          <p:cNvSpPr>
            <a:spLocks noGrp="1"/>
          </p:cNvSpPr>
          <p:nvPr>
            <p:ph type="dt" sz="half" idx="10"/>
          </p:nvPr>
        </p:nvSpPr>
        <p:spPr/>
        <p:txBody>
          <a:bodyPr/>
          <a:lstStyle/>
          <a:p>
            <a:pPr>
              <a:defRPr/>
            </a:pPr>
            <a:fld id="{CCA64DCF-9E8F-4C50-9914-5300485D61E2}" type="datetime2">
              <a:rPr lang="da-DK" smtClean="0"/>
              <a:pPr>
                <a:defRPr/>
              </a:pPr>
              <a:t>11. november 2015</a:t>
            </a:fld>
            <a:endParaRPr lang="da-DK" dirty="0"/>
          </a:p>
        </p:txBody>
      </p:sp>
      <p:sp>
        <p:nvSpPr>
          <p:cNvPr id="4" name="Pladsholder til diasnummer 3"/>
          <p:cNvSpPr>
            <a:spLocks noGrp="1"/>
          </p:cNvSpPr>
          <p:nvPr>
            <p:ph type="sldNum" sz="quarter" idx="11"/>
          </p:nvPr>
        </p:nvSpPr>
        <p:spPr/>
        <p:txBody>
          <a:bodyPr/>
          <a:lstStyle/>
          <a:p>
            <a:pPr>
              <a:defRPr/>
            </a:pPr>
            <a:fld id="{C21184CA-CF82-4A4F-89A8-CEF063EB752F}" type="slidenum">
              <a:rPr lang="da-DK" smtClean="0"/>
              <a:pPr>
                <a:defRPr/>
              </a:pPr>
              <a:t>7</a:t>
            </a:fld>
            <a:r>
              <a:rPr lang="da-DK" smtClean="0">
                <a:solidFill>
                  <a:schemeClr val="bg1"/>
                </a:solidFill>
              </a:rPr>
              <a:t>...</a:t>
            </a:r>
            <a:r>
              <a:rPr lang="da-DK" smtClean="0"/>
              <a:t>|</a:t>
            </a:r>
            <a:endParaRPr lang="da-DK" dirty="0"/>
          </a:p>
        </p:txBody>
      </p:sp>
      <p:graphicFrame>
        <p:nvGraphicFramePr>
          <p:cNvPr id="7" name="Pladsholder til indhold 6"/>
          <p:cNvGraphicFramePr>
            <a:graphicFrameLocks noGrp="1"/>
          </p:cNvGraphicFramePr>
          <p:nvPr>
            <p:ph sz="quarter" idx="12"/>
            <p:extLst>
              <p:ext uri="{D42A27DB-BD31-4B8C-83A1-F6EECF244321}">
                <p14:modId xmlns:p14="http://schemas.microsoft.com/office/powerpoint/2010/main" val="155312724"/>
              </p:ext>
            </p:extLst>
          </p:nvPr>
        </p:nvGraphicFramePr>
        <p:xfrm>
          <a:off x="590753" y="1448457"/>
          <a:ext cx="8077200" cy="3657600"/>
        </p:xfrm>
        <a:graphic>
          <a:graphicData uri="http://schemas.openxmlformats.org/drawingml/2006/table">
            <a:tbl>
              <a:tblPr firstRow="1" bandRow="1">
                <a:tableStyleId>{5DA37D80-6434-44D0-A028-1B22A696006F}</a:tableStyleId>
              </a:tblPr>
              <a:tblGrid>
                <a:gridCol w="506016"/>
                <a:gridCol w="7571184"/>
              </a:tblGrid>
              <a:tr h="370840">
                <a:tc gridSpan="2">
                  <a:txBody>
                    <a:bodyPr/>
                    <a:lstStyle/>
                    <a:p>
                      <a:r>
                        <a:rPr lang="da-DK" sz="2400" dirty="0" smtClean="0"/>
                        <a:t>Tab pga.</a:t>
                      </a:r>
                      <a:r>
                        <a:rPr lang="da-DK" sz="2400" baseline="0" dirty="0" smtClean="0"/>
                        <a:t> eksisterende regulering (før 2012)</a:t>
                      </a:r>
                      <a:endParaRPr lang="da-DK" sz="2400" b="1" dirty="0"/>
                    </a:p>
                  </a:txBody>
                  <a:tcPr/>
                </a:tc>
                <a:tc hMerge="1">
                  <a:txBody>
                    <a:bodyPr/>
                    <a:lstStyle/>
                    <a:p>
                      <a:endParaRPr lang="da-DK"/>
                    </a:p>
                  </a:txBody>
                  <a:tcPr/>
                </a:tc>
              </a:tr>
              <a:tr h="370840">
                <a:tc>
                  <a:txBody>
                    <a:bodyPr/>
                    <a:lstStyle/>
                    <a:p>
                      <a:endParaRPr lang="da-DK" sz="2400"/>
                    </a:p>
                  </a:txBody>
                  <a:tcPr/>
                </a:tc>
                <a:tc>
                  <a:txBody>
                    <a:bodyPr/>
                    <a:lstStyle/>
                    <a:p>
                      <a:r>
                        <a:rPr lang="da-DK" sz="2400" dirty="0" smtClean="0"/>
                        <a:t>Reducerede N-normer</a:t>
                      </a:r>
                      <a:endParaRPr lang="da-DK" sz="2400" dirty="0"/>
                    </a:p>
                  </a:txBody>
                  <a:tcPr/>
                </a:tc>
              </a:tr>
              <a:tr h="370840">
                <a:tc>
                  <a:txBody>
                    <a:bodyPr/>
                    <a:lstStyle/>
                    <a:p>
                      <a:endParaRPr lang="da-DK" sz="2400"/>
                    </a:p>
                  </a:txBody>
                  <a:tcPr/>
                </a:tc>
                <a:tc>
                  <a:txBody>
                    <a:bodyPr/>
                    <a:lstStyle/>
                    <a:p>
                      <a:r>
                        <a:rPr lang="da-DK" sz="2400" dirty="0" smtClean="0"/>
                        <a:t>Efterafgrødekrav 10/14 %</a:t>
                      </a:r>
                      <a:endParaRPr lang="da-DK" sz="2400" dirty="0"/>
                    </a:p>
                  </a:txBody>
                  <a:tcPr/>
                </a:tc>
              </a:tr>
              <a:tr h="370840">
                <a:tc gridSpan="2">
                  <a:txBody>
                    <a:bodyPr/>
                    <a:lstStyle/>
                    <a:p>
                      <a:r>
                        <a:rPr lang="da-DK" sz="2400" b="1" dirty="0" smtClean="0"/>
                        <a:t>Tab pga. tiltag indeholdt</a:t>
                      </a:r>
                      <a:r>
                        <a:rPr lang="da-DK" sz="2400" b="1" baseline="0" dirty="0" smtClean="0"/>
                        <a:t> i baseline</a:t>
                      </a:r>
                      <a:endParaRPr lang="da-DK" sz="2400" b="1" dirty="0"/>
                    </a:p>
                  </a:txBody>
                  <a:tcPr/>
                </a:tc>
                <a:tc hMerge="1">
                  <a:txBody>
                    <a:bodyPr/>
                    <a:lstStyle/>
                    <a:p>
                      <a:endParaRPr lang="da-DK" dirty="0"/>
                    </a:p>
                  </a:txBody>
                  <a:tcPr/>
                </a:tc>
              </a:tr>
              <a:tr h="370840">
                <a:tc>
                  <a:txBody>
                    <a:bodyPr/>
                    <a:lstStyle/>
                    <a:p>
                      <a:endParaRPr lang="da-DK" sz="2400" dirty="0"/>
                    </a:p>
                  </a:txBody>
                  <a:tcPr/>
                </a:tc>
                <a:tc>
                  <a:txBody>
                    <a:bodyPr/>
                    <a:lstStyle/>
                    <a:p>
                      <a:r>
                        <a:rPr lang="da-DK" sz="2400" dirty="0" smtClean="0"/>
                        <a:t>Ekstra efterafgrøder</a:t>
                      </a:r>
                      <a:r>
                        <a:rPr lang="da-DK" sz="2400" baseline="0" dirty="0" smtClean="0"/>
                        <a:t> (60.000 ha) fra 2015, 3-4 %</a:t>
                      </a:r>
                      <a:endParaRPr lang="da-DK" sz="2400" dirty="0"/>
                    </a:p>
                  </a:txBody>
                  <a:tcPr/>
                </a:tc>
              </a:tr>
              <a:tr h="370840">
                <a:tc>
                  <a:txBody>
                    <a:bodyPr/>
                    <a:lstStyle/>
                    <a:p>
                      <a:endParaRPr lang="da-DK" sz="2400"/>
                    </a:p>
                  </a:txBody>
                  <a:tcPr/>
                </a:tc>
                <a:tc>
                  <a:txBody>
                    <a:bodyPr/>
                    <a:lstStyle/>
                    <a:p>
                      <a:r>
                        <a:rPr lang="da-DK" sz="2400" dirty="0" smtClean="0"/>
                        <a:t>Randzoner (25.000 ha)</a:t>
                      </a:r>
                      <a:endParaRPr lang="da-DK" sz="2400" dirty="0"/>
                    </a:p>
                  </a:txBody>
                  <a:tcPr/>
                </a:tc>
              </a:tr>
              <a:tr h="370840">
                <a:tc gridSpan="2">
                  <a:txBody>
                    <a:bodyPr/>
                    <a:lstStyle/>
                    <a:p>
                      <a:r>
                        <a:rPr lang="da-DK" sz="2400" b="1" dirty="0" smtClean="0"/>
                        <a:t>Tab pga. yderligere reduktionskrav (6.200 ton</a:t>
                      </a:r>
                      <a:r>
                        <a:rPr lang="da-DK" sz="2400" b="1" baseline="0" dirty="0" smtClean="0"/>
                        <a:t> N)</a:t>
                      </a:r>
                      <a:endParaRPr lang="da-DK" sz="2400" b="1" dirty="0"/>
                    </a:p>
                  </a:txBody>
                  <a:tcPr/>
                </a:tc>
                <a:tc hMerge="1">
                  <a:txBody>
                    <a:bodyPr/>
                    <a:lstStyle/>
                    <a:p>
                      <a:endParaRPr lang="da-DK" dirty="0"/>
                    </a:p>
                  </a:txBody>
                  <a:tcPr/>
                </a:tc>
              </a:tr>
              <a:tr h="370840">
                <a:tc>
                  <a:txBody>
                    <a:bodyPr/>
                    <a:lstStyle/>
                    <a:p>
                      <a:endParaRPr lang="da-DK" sz="2400" dirty="0"/>
                    </a:p>
                  </a:txBody>
                  <a:tcPr/>
                </a:tc>
                <a:tc>
                  <a:txBody>
                    <a:bodyPr/>
                    <a:lstStyle/>
                    <a:p>
                      <a:r>
                        <a:rPr lang="da-DK" sz="2400" dirty="0" smtClean="0"/>
                        <a:t>Virkemidler ukendt?</a:t>
                      </a:r>
                      <a:endParaRPr lang="da-DK" sz="2400" dirty="0"/>
                    </a:p>
                  </a:txBody>
                  <a:tcPr/>
                </a:tc>
              </a:tr>
            </a:tbl>
          </a:graphicData>
        </a:graphic>
      </p:graphicFrame>
      <p:sp>
        <p:nvSpPr>
          <p:cNvPr id="6" name="Pladsholder til sidefod 5"/>
          <p:cNvSpPr>
            <a:spLocks noGrp="1"/>
          </p:cNvSpPr>
          <p:nvPr>
            <p:ph type="ftr" sz="quarter" idx="13"/>
          </p:nvPr>
        </p:nvSpPr>
        <p:spPr/>
        <p:txBody>
          <a:bodyPr/>
          <a:lstStyle/>
          <a:p>
            <a:endParaRPr lang="da-DK" dirty="0"/>
          </a:p>
        </p:txBody>
      </p:sp>
    </p:spTree>
    <p:extLst>
      <p:ext uri="{BB962C8B-B14F-4D97-AF65-F5344CB8AC3E}">
        <p14:creationId xmlns:p14="http://schemas.microsoft.com/office/powerpoint/2010/main" val="3690736378"/>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8256"/>
            <a:ext cx="8077200" cy="1143000"/>
          </a:xfrm>
        </p:spPr>
        <p:txBody>
          <a:bodyPr>
            <a:normAutofit/>
          </a:bodyPr>
          <a:lstStyle/>
          <a:p>
            <a:pPr algn="ctr"/>
            <a:r>
              <a:rPr lang="da-DK" sz="3000" dirty="0" smtClean="0"/>
              <a:t>Udledning til Odense Fjord</a:t>
            </a:r>
            <a:endParaRPr lang="da-DK" sz="3000" dirty="0"/>
          </a:p>
        </p:txBody>
      </p:sp>
      <p:sp>
        <p:nvSpPr>
          <p:cNvPr id="3" name="Pladsholder til dato 2"/>
          <p:cNvSpPr>
            <a:spLocks noGrp="1"/>
          </p:cNvSpPr>
          <p:nvPr>
            <p:ph type="dt" sz="half" idx="10"/>
          </p:nvPr>
        </p:nvSpPr>
        <p:spPr/>
        <p:txBody>
          <a:bodyPr/>
          <a:lstStyle/>
          <a:p>
            <a:pPr>
              <a:defRPr/>
            </a:pPr>
            <a:fld id="{CCA64DCF-9E8F-4C50-9914-5300485D61E2}" type="datetime2">
              <a:rPr lang="da-DK" smtClean="0"/>
              <a:pPr>
                <a:defRPr/>
              </a:pPr>
              <a:t>11. november 2015</a:t>
            </a:fld>
            <a:endParaRPr lang="da-DK" dirty="0"/>
          </a:p>
        </p:txBody>
      </p:sp>
      <p:sp>
        <p:nvSpPr>
          <p:cNvPr id="4" name="Pladsholder til diasnummer 3"/>
          <p:cNvSpPr>
            <a:spLocks noGrp="1"/>
          </p:cNvSpPr>
          <p:nvPr>
            <p:ph type="sldNum" sz="quarter" idx="11"/>
          </p:nvPr>
        </p:nvSpPr>
        <p:spPr/>
        <p:txBody>
          <a:bodyPr/>
          <a:lstStyle/>
          <a:p>
            <a:pPr>
              <a:defRPr/>
            </a:pPr>
            <a:fld id="{C21184CA-CF82-4A4F-89A8-CEF063EB752F}" type="slidenum">
              <a:rPr lang="da-DK" smtClean="0"/>
              <a:pPr>
                <a:defRPr/>
              </a:pPr>
              <a:t>8</a:t>
            </a:fld>
            <a:r>
              <a:rPr lang="da-DK" smtClean="0">
                <a:solidFill>
                  <a:schemeClr val="bg1"/>
                </a:solidFill>
              </a:rPr>
              <a:t>...</a:t>
            </a:r>
            <a:r>
              <a:rPr lang="da-DK" smtClean="0"/>
              <a:t>|</a:t>
            </a:r>
            <a:endParaRPr lang="da-DK" dirty="0"/>
          </a:p>
        </p:txBody>
      </p:sp>
      <p:sp>
        <p:nvSpPr>
          <p:cNvPr id="6" name="Pladsholder til sidefod 5"/>
          <p:cNvSpPr>
            <a:spLocks noGrp="1"/>
          </p:cNvSpPr>
          <p:nvPr>
            <p:ph type="ftr" sz="quarter" idx="13"/>
          </p:nvPr>
        </p:nvSpPr>
        <p:spPr/>
        <p:txBody>
          <a:bodyPr/>
          <a:lstStyle/>
          <a:p>
            <a:endParaRPr lang="da-DK" dirty="0"/>
          </a:p>
        </p:txBody>
      </p:sp>
      <p:graphicFrame>
        <p:nvGraphicFramePr>
          <p:cNvPr id="8" name="Diagram 7"/>
          <p:cNvGraphicFramePr>
            <a:graphicFrameLocks/>
          </p:cNvGraphicFramePr>
          <p:nvPr>
            <p:extLst>
              <p:ext uri="{D42A27DB-BD31-4B8C-83A1-F6EECF244321}">
                <p14:modId xmlns:p14="http://schemas.microsoft.com/office/powerpoint/2010/main" val="4056002334"/>
              </p:ext>
            </p:extLst>
          </p:nvPr>
        </p:nvGraphicFramePr>
        <p:xfrm>
          <a:off x="-47625" y="466725"/>
          <a:ext cx="9239250" cy="5924550"/>
        </p:xfrm>
        <a:graphic>
          <a:graphicData uri="http://schemas.openxmlformats.org/drawingml/2006/chart">
            <c:chart xmlns:c="http://schemas.openxmlformats.org/drawingml/2006/chart" xmlns:r="http://schemas.openxmlformats.org/officeDocument/2006/relationships" r:id="rId3"/>
          </a:graphicData>
        </a:graphic>
      </p:graphicFrame>
      <p:sp>
        <p:nvSpPr>
          <p:cNvPr id="9" name="Tekstboks 8"/>
          <p:cNvSpPr txBox="1"/>
          <p:nvPr/>
        </p:nvSpPr>
        <p:spPr>
          <a:xfrm>
            <a:off x="4067944" y="6302131"/>
            <a:ext cx="1313180" cy="461665"/>
          </a:xfrm>
          <a:prstGeom prst="rect">
            <a:avLst/>
          </a:prstGeom>
          <a:noFill/>
        </p:spPr>
        <p:txBody>
          <a:bodyPr wrap="none" rtlCol="0">
            <a:spAutoFit/>
          </a:bodyPr>
          <a:lstStyle/>
          <a:p>
            <a:r>
              <a:rPr lang="da-DK" sz="2400" b="1" dirty="0" smtClean="0"/>
              <a:t>Periode</a:t>
            </a:r>
            <a:endParaRPr lang="da-DK" sz="2400" b="1" dirty="0"/>
          </a:p>
        </p:txBody>
      </p:sp>
      <p:sp>
        <p:nvSpPr>
          <p:cNvPr id="10" name="Rektangel 9"/>
          <p:cNvSpPr/>
          <p:nvPr/>
        </p:nvSpPr>
        <p:spPr>
          <a:xfrm>
            <a:off x="8100392" y="4581128"/>
            <a:ext cx="576064" cy="12241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6716294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3" y="-27384"/>
            <a:ext cx="8928991" cy="1143000"/>
          </a:xfrm>
        </p:spPr>
        <p:txBody>
          <a:bodyPr>
            <a:normAutofit/>
          </a:bodyPr>
          <a:lstStyle/>
          <a:p>
            <a:pPr algn="ctr"/>
            <a:r>
              <a:rPr lang="da-DK" sz="3200" dirty="0" smtClean="0"/>
              <a:t>Fynsk svineproducent med 180 ha</a:t>
            </a:r>
            <a:endParaRPr lang="da-DK" sz="3200" dirty="0"/>
          </a:p>
        </p:txBody>
      </p:sp>
      <p:sp>
        <p:nvSpPr>
          <p:cNvPr id="3" name="Pladsholder til dato 2"/>
          <p:cNvSpPr>
            <a:spLocks noGrp="1"/>
          </p:cNvSpPr>
          <p:nvPr>
            <p:ph type="dt" sz="half" idx="10"/>
          </p:nvPr>
        </p:nvSpPr>
        <p:spPr/>
        <p:txBody>
          <a:bodyPr/>
          <a:lstStyle/>
          <a:p>
            <a:pPr>
              <a:defRPr/>
            </a:pPr>
            <a:fld id="{CCA64DCF-9E8F-4C50-9914-5300485D61E2}" type="datetime2">
              <a:rPr lang="da-DK" smtClean="0"/>
              <a:pPr>
                <a:defRPr/>
              </a:pPr>
              <a:t>11. november 2015</a:t>
            </a:fld>
            <a:endParaRPr lang="da-DK" dirty="0"/>
          </a:p>
        </p:txBody>
      </p:sp>
      <p:sp>
        <p:nvSpPr>
          <p:cNvPr id="4" name="Pladsholder til diasnummer 3"/>
          <p:cNvSpPr>
            <a:spLocks noGrp="1"/>
          </p:cNvSpPr>
          <p:nvPr>
            <p:ph type="sldNum" sz="quarter" idx="11"/>
          </p:nvPr>
        </p:nvSpPr>
        <p:spPr/>
        <p:txBody>
          <a:bodyPr/>
          <a:lstStyle/>
          <a:p>
            <a:pPr>
              <a:defRPr/>
            </a:pPr>
            <a:fld id="{C21184CA-CF82-4A4F-89A8-CEF063EB752F}" type="slidenum">
              <a:rPr lang="da-DK" smtClean="0"/>
              <a:pPr>
                <a:defRPr/>
              </a:pPr>
              <a:t>9</a:t>
            </a:fld>
            <a:r>
              <a:rPr lang="da-DK" smtClean="0">
                <a:solidFill>
                  <a:schemeClr val="bg1"/>
                </a:solidFill>
              </a:rPr>
              <a:t>...</a:t>
            </a:r>
            <a:r>
              <a:rPr lang="da-DK" smtClean="0"/>
              <a:t>|</a:t>
            </a:r>
            <a:endParaRPr lang="da-DK" dirty="0"/>
          </a:p>
        </p:txBody>
      </p:sp>
      <p:graphicFrame>
        <p:nvGraphicFramePr>
          <p:cNvPr id="7" name="Pladsholder til indhold 6"/>
          <p:cNvGraphicFramePr>
            <a:graphicFrameLocks noGrp="1"/>
          </p:cNvGraphicFramePr>
          <p:nvPr>
            <p:ph sz="quarter" idx="12"/>
            <p:extLst>
              <p:ext uri="{D42A27DB-BD31-4B8C-83A1-F6EECF244321}">
                <p14:modId xmlns:p14="http://schemas.microsoft.com/office/powerpoint/2010/main" val="1876553008"/>
              </p:ext>
            </p:extLst>
          </p:nvPr>
        </p:nvGraphicFramePr>
        <p:xfrm>
          <a:off x="213548" y="1052656"/>
          <a:ext cx="8822947" cy="5093528"/>
        </p:xfrm>
        <a:graphic>
          <a:graphicData uri="http://schemas.openxmlformats.org/drawingml/2006/table">
            <a:tbl>
              <a:tblPr firstRow="1" bandRow="1">
                <a:tableStyleId>{5C22544A-7EE6-4342-B048-85BDC9FD1C3A}</a:tableStyleId>
              </a:tblPr>
              <a:tblGrid>
                <a:gridCol w="4646484"/>
                <a:gridCol w="4176463"/>
              </a:tblGrid>
              <a:tr h="72008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a-DK" sz="2800" dirty="0" smtClean="0"/>
                        <a:t>Ønske</a:t>
                      </a:r>
                    </a:p>
                    <a:p>
                      <a:endParaRPr lang="da-DK" sz="2800" dirty="0"/>
                    </a:p>
                  </a:txBody>
                  <a:tcPr/>
                </a:tc>
                <a:tc>
                  <a:txBody>
                    <a:bodyPr/>
                    <a:lstStyle/>
                    <a:p>
                      <a:r>
                        <a:rPr lang="da-DK" sz="2800" dirty="0" smtClean="0"/>
                        <a:t>Hvad får jeg</a:t>
                      </a:r>
                      <a:endParaRPr lang="da-DK" sz="2800" dirty="0"/>
                    </a:p>
                  </a:txBody>
                  <a:tcPr/>
                </a:tc>
              </a:tr>
              <a:tr h="3203768">
                <a:tc>
                  <a:txBody>
                    <a:bodyPr/>
                    <a:lstStyle/>
                    <a:p>
                      <a:r>
                        <a:rPr lang="da-DK" sz="2800" dirty="0" smtClean="0"/>
                        <a:t>Fuld</a:t>
                      </a:r>
                      <a:r>
                        <a:rPr lang="da-DK" sz="2800" baseline="0" dirty="0" smtClean="0"/>
                        <a:t> kvælstofnorm tilpasset min bedrift!</a:t>
                      </a:r>
                    </a:p>
                    <a:p>
                      <a:endParaRPr lang="da-DK" sz="2800" baseline="0" dirty="0" smtClean="0"/>
                    </a:p>
                    <a:p>
                      <a:r>
                        <a:rPr lang="da-DK" sz="2800" baseline="0" dirty="0" smtClean="0"/>
                        <a:t>Ingen efterafgrødekrav udover det </a:t>
                      </a:r>
                      <a:r>
                        <a:rPr lang="da-DK" sz="2800" baseline="0" dirty="0" err="1" smtClean="0"/>
                        <a:t>sædskifte-mæssige</a:t>
                      </a:r>
                      <a:r>
                        <a:rPr lang="da-DK" sz="2800" baseline="0" dirty="0" smtClean="0"/>
                        <a:t> mulige!</a:t>
                      </a:r>
                      <a:endParaRPr lang="da-DK" sz="2800" dirty="0"/>
                    </a:p>
                  </a:txBody>
                  <a:tcPr/>
                </a:tc>
                <a:tc>
                  <a:txBody>
                    <a:bodyPr/>
                    <a:lstStyle/>
                    <a:p>
                      <a:r>
                        <a:rPr lang="da-DK" sz="2800" dirty="0" smtClean="0"/>
                        <a:t>Krav om reduktion af landbrugsbidraget med</a:t>
                      </a:r>
                      <a:r>
                        <a:rPr lang="da-DK" sz="2800" baseline="0" dirty="0" smtClean="0"/>
                        <a:t> 60 pct. </a:t>
                      </a:r>
                    </a:p>
                    <a:p>
                      <a:endParaRPr lang="da-DK" sz="2800" baseline="0" dirty="0" smtClean="0"/>
                    </a:p>
                    <a:p>
                      <a:r>
                        <a:rPr lang="da-DK" sz="2800" baseline="0" dirty="0" smtClean="0"/>
                        <a:t>100 pct.  vårbyg med efterafgrøder.</a:t>
                      </a:r>
                    </a:p>
                    <a:p>
                      <a:r>
                        <a:rPr lang="da-DK" sz="2800" baseline="0" dirty="0" smtClean="0"/>
                        <a:t>(Eller 66 pct. udtagning)</a:t>
                      </a:r>
                      <a:endParaRPr lang="da-DK" sz="2800" dirty="0"/>
                    </a:p>
                  </a:txBody>
                  <a:tcPr/>
                </a:tc>
              </a:tr>
              <a:tr h="370840">
                <a:tc>
                  <a:txBody>
                    <a:bodyPr/>
                    <a:lstStyle/>
                    <a:p>
                      <a:r>
                        <a:rPr lang="da-DK" sz="2800" dirty="0" smtClean="0">
                          <a:solidFill>
                            <a:schemeClr val="tx2">
                              <a:lumMod val="75000"/>
                              <a:lumOff val="25000"/>
                            </a:schemeClr>
                          </a:solidFill>
                        </a:rPr>
                        <a:t>Gevinst:</a:t>
                      </a:r>
                    </a:p>
                    <a:p>
                      <a:r>
                        <a:rPr lang="da-DK" sz="2800" dirty="0" smtClean="0">
                          <a:solidFill>
                            <a:schemeClr val="tx2">
                              <a:lumMod val="75000"/>
                              <a:lumOff val="25000"/>
                            </a:schemeClr>
                          </a:solidFill>
                        </a:rPr>
                        <a:t>+190.000 kr. pr. år</a:t>
                      </a:r>
                      <a:endParaRPr lang="da-DK" sz="2800" dirty="0">
                        <a:solidFill>
                          <a:schemeClr val="tx2">
                            <a:lumMod val="75000"/>
                            <a:lumOff val="25000"/>
                          </a:schemeClr>
                        </a:solidFill>
                      </a:endParaRPr>
                    </a:p>
                  </a:txBody>
                  <a:tcPr/>
                </a:tc>
                <a:tc>
                  <a:txBody>
                    <a:bodyPr/>
                    <a:lstStyle/>
                    <a:p>
                      <a:r>
                        <a:rPr lang="da-DK" sz="2800" dirty="0" smtClean="0">
                          <a:solidFill>
                            <a:srgbClr val="C00000"/>
                          </a:solidFill>
                        </a:rPr>
                        <a:t>Yderligere tab:</a:t>
                      </a:r>
                    </a:p>
                    <a:p>
                      <a:r>
                        <a:rPr lang="da-DK" sz="2800" dirty="0" smtClean="0">
                          <a:solidFill>
                            <a:srgbClr val="C00000"/>
                          </a:solidFill>
                        </a:rPr>
                        <a:t>-200.000 kr.</a:t>
                      </a:r>
                      <a:r>
                        <a:rPr lang="da-DK" sz="2800" baseline="0" dirty="0" smtClean="0">
                          <a:solidFill>
                            <a:srgbClr val="C00000"/>
                          </a:solidFill>
                        </a:rPr>
                        <a:t> pr. år</a:t>
                      </a:r>
                      <a:endParaRPr lang="da-DK" sz="2800" dirty="0">
                        <a:solidFill>
                          <a:srgbClr val="C00000"/>
                        </a:solidFill>
                      </a:endParaRPr>
                    </a:p>
                  </a:txBody>
                  <a:tcPr/>
                </a:tc>
              </a:tr>
            </a:tbl>
          </a:graphicData>
        </a:graphic>
      </p:graphicFrame>
    </p:spTree>
    <p:extLst>
      <p:ext uri="{BB962C8B-B14F-4D97-AF65-F5344CB8AC3E}">
        <p14:creationId xmlns:p14="http://schemas.microsoft.com/office/powerpoint/2010/main" val="1296404973"/>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SEGES">
  <a:themeElements>
    <a:clrScheme name="SEGES 1 - AKM">
      <a:dk1>
        <a:srgbClr val="000000"/>
      </a:dk1>
      <a:lt1>
        <a:sysClr val="window" lastClr="FFFFFF"/>
      </a:lt1>
      <a:dk2>
        <a:srgbClr val="09562C"/>
      </a:dk2>
      <a:lt2>
        <a:srgbClr val="E7E5DB"/>
      </a:lt2>
      <a:accent1>
        <a:srgbClr val="076471"/>
      </a:accent1>
      <a:accent2>
        <a:srgbClr val="C8C7B2"/>
      </a:accent2>
      <a:accent3>
        <a:srgbClr val="9DDCF9"/>
      </a:accent3>
      <a:accent4>
        <a:srgbClr val="7C9877"/>
      </a:accent4>
      <a:accent5>
        <a:srgbClr val="338291"/>
      </a:accent5>
      <a:accent6>
        <a:srgbClr val="E95D0F"/>
      </a:accent6>
      <a:hlink>
        <a:srgbClr val="7DA3AD"/>
      </a:hlink>
      <a:folHlink>
        <a:srgbClr val="E95D0F"/>
      </a:folHlink>
    </a:clrScheme>
    <a:fontScheme name="SEGES">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SEGES.potx" id="{A1D754C6-402D-413A-B882-45D1C0F8DB71}" vid="{754D3CC7-479D-4DD6-BE6C-4D8BBBD5E07F}"/>
    </a:ext>
  </a:ext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VFL 1">
      <a:dk1>
        <a:srgbClr val="3F3F3F"/>
      </a:dk1>
      <a:lt1>
        <a:sysClr val="window" lastClr="FFFFFF"/>
      </a:lt1>
      <a:dk2>
        <a:srgbClr val="09562C"/>
      </a:dk2>
      <a:lt2>
        <a:srgbClr val="C8C7B2"/>
      </a:lt2>
      <a:accent1>
        <a:srgbClr val="09562C"/>
      </a:accent1>
      <a:accent2>
        <a:srgbClr val="D0C22B"/>
      </a:accent2>
      <a:accent3>
        <a:srgbClr val="C8C7B2"/>
      </a:accent3>
      <a:accent4>
        <a:srgbClr val="000000"/>
      </a:accent4>
      <a:accent5>
        <a:srgbClr val="9DDCF9"/>
      </a:accent5>
      <a:accent6>
        <a:srgbClr val="E95D0F"/>
      </a:accent6>
      <a:hlink>
        <a:srgbClr val="09562C"/>
      </a:hlink>
      <a:folHlink>
        <a:srgbClr val="09562C"/>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ynamicPublishingContent11 xmlns="http://schemas.microsoft.com/sharepoint/v3" xsi:nil="true"/>
    <DynamicPublishingContent14 xmlns="http://schemas.microsoft.com/sharepoint/v3" xsi:nil="true"/>
    <WebInfoSubjects xmlns="c027f136-810f-4bf1-8799-fe74b7b13f91" xsi:nil="true"/>
    <PublishingRollupImage xmlns="http://schemas.microsoft.com/sharepoint/v3" xsi:nil="true"/>
    <Rettighedsgruppe xmlns="c027f136-810f-4bf1-8799-fe74b7b13f91">1</Rettighedsgruppe>
    <Bevillingsgivere xmlns="c027f136-810f-4bf1-8799-fe74b7b13f91" xsi:nil="true"/>
    <Revisionsdato xmlns="5aa14257-579e-4a1f-bbbb-3c8dd7393476">2017-01-30T13:12:00+00:00</Revisionsdato>
    <IsHiddenFromRollup xmlns="c027f136-810f-4bf1-8799-fe74b7b13f91">0</IsHiddenFromRollup>
    <DynamicPublishingContent5 xmlns="http://schemas.microsoft.com/sharepoint/v3" xsi:nil="true"/>
    <GammelURL xmlns="c027f136-810f-4bf1-8799-fe74b7b13f91" xsi:nil="true"/>
    <DynamicPublishingContent12 xmlns="http://schemas.microsoft.com/sharepoint/v3" xsi:nil="true"/>
    <PublishingContactEmail xmlns="http://schemas.microsoft.com/sharepoint/v3" xsi:nil="true"/>
    <HeaderStyleDefinitions xmlns="http://schemas.microsoft.com/sharepoint/v3" xsi:nil="true"/>
    <DynamicPublishingContent4 xmlns="http://schemas.microsoft.com/sharepoint/v3" xsi:nil="true"/>
    <Skribenter xmlns="5aa14257-579e-4a1f-bbbb-3c8dd7393476">
      <UserInfo>
        <DisplayName/>
        <AccountId xsi:nil="true"/>
        <AccountType/>
      </UserInfo>
    </Skribenter>
    <PublishingVariationRelationshipLinkFieldID xmlns="http://schemas.microsoft.com/sharepoint/v3">
      <Url xsi:nil="true"/>
      <Description xsi:nil="true"/>
    </PublishingVariationRelationshipLinkFieldID>
    <PublishingPageContent xmlns="http://schemas.microsoft.com/sharepoint/v3" xsi:nil="true"/>
    <Projekter xmlns="c027f136-810f-4bf1-8799-fe74b7b13f91" xsi:nil="true"/>
    <DynamicPublishingContent7 xmlns="http://schemas.microsoft.com/sharepoint/v3" xsi:nil="true"/>
    <FinanceYear xmlns="c027f136-810f-4bf1-8799-fe74b7b13f91" xsi:nil="true"/>
    <Afsender xmlns="c027f136-810f-4bf1-8799-fe74b7b13f91">2</Afsender>
    <Arkiveringsdato xmlns="c027f136-810f-4bf1-8799-fe74b7b13f91">2099-12-31T23:00:00+00:00</Arkiveringsdato>
    <HitCount xmlns="c027f136-810f-4bf1-8799-fe74b7b13f91">0</HitCount>
    <DynamicPublishingContent6 xmlns="http://schemas.microsoft.com/sharepoint/v3" xsi:nil="true"/>
    <WebInfoLawCodes xmlns="c027f136-810f-4bf1-8799-fe74b7b13f91" xsi:nil="true"/>
    <Bekraeftelsesdato xmlns="5aa14257-579e-4a1f-bbbb-3c8dd7393476">2017-01-30T13:12:00+00:00</Bekraeftelsesdato>
    <DynamicPublishingContent1 xmlns="http://schemas.microsoft.com/sharepoint/v3" xsi:nil="true"/>
    <DynamicPublishingContent13 xmlns="http://schemas.microsoft.com/sharepoint/v3" xsi:nil="true"/>
    <PublishingVariationGroupID xmlns="http://schemas.microsoft.com/sharepoint/v3" xsi:nil="true"/>
    <ArticleStartDate xmlns="http://schemas.microsoft.com/sharepoint/v3">2017-01-30T13:14:13+00:00</ArticleStartDate>
    <Listekode xmlns="5aa14257-579e-4a1f-bbbb-3c8dd7393476" xsi:nil="true"/>
    <DynamicPublishingContent0 xmlns="http://schemas.microsoft.com/sharepoint/v3" xsi:nil="true"/>
    <ArticleByLine xmlns="http://schemas.microsoft.com/sharepoint/v3" xsi:nil="true"/>
    <PublishingImageCaption xmlns="http://schemas.microsoft.com/sharepoint/v3" xsi:nil="true"/>
    <Forfattere xmlns="5aa14257-579e-4a1f-bbbb-3c8dd7393476">
      <UserInfo>
        <DisplayName/>
        <AccountId xsi:nil="true"/>
        <AccountType/>
      </UserInfo>
    </Forfattere>
    <DynamicPublishingContent3 xmlns="http://schemas.microsoft.com/sharepoint/v3" xsi:nil="true"/>
    <Sorteringsorden xmlns="5aa14257-579e-4a1f-bbbb-3c8dd7393476" xsi:nil="true"/>
    <Audience xmlns="http://schemas.microsoft.com/sharepoint/v3" xsi:nil="true"/>
    <PublishingPageImage xmlns="http://schemas.microsoft.com/sharepoint/v3" xsi:nil="true"/>
    <Ansvarligafdeling xmlns="c027f136-810f-4bf1-8799-fe74b7b13f91" xsi:nil="true"/>
    <DynamicPublishingContent2 xmlns="http://schemas.microsoft.com/sharepoint/v3" xsi:nil="true"/>
    <SummaryLinks xmlns="http://schemas.microsoft.com/sharepoint/v3">&lt;div title="_schemaversion" id="_3"&gt;
  &lt;div title="_view"&gt;
    &lt;span title="_columns"&gt;1&lt;/span&gt;
    &lt;span title="_linkstyle"&gt;&lt;/span&gt;
    &lt;span title="_groupstyle"&gt;&lt;/span&gt;
  &lt;/div&gt;
&lt;/div&gt;</SummaryLinks>
    <EnclosureFor xmlns="c027f136-810f-4bf1-8799-fe74b7b13f91">
      <Url xsi:nil="true"/>
      <Description xsi:nil="true"/>
    </EnclosureFor>
    <PublishingExpirationDate xmlns="http://schemas.microsoft.com/sharepoint/v3" xsi:nil="true"/>
    <PublishingContactPicture xmlns="http://schemas.microsoft.com/sharepoint/v3">
      <Url xsi:nil="true"/>
      <Description xsi:nil="true"/>
    </PublishingContactPicture>
    <Informationsserie xmlns="5aa14257-579e-4a1f-bbbb-3c8dd7393476" xsi:nil="true"/>
    <PublishingStartDate xmlns="http://schemas.microsoft.com/sharepoint/v3" xsi:nil="true"/>
    <Ingen_x0020_besked_x0020_ved_x0020_arkivering xmlns="c027f136-810f-4bf1-8799-fe74b7b13f91">false</Ingen_x0020_besked_x0020_ved_x0020_arkivering>
    <NetSkabelonValue xmlns="c027f136-810f-4bf1-8799-fe74b7b13f91" xsi:nil="true"/>
    <PermalinkID xmlns="c027f136-810f-4bf1-8799-fe74b7b13f91">3cbe0e77-7bba-43a3-a491-25a74f76d7ad</PermalinkID>
    <WebInfoMultiSelect xmlns="c027f136-810f-4bf1-8799-fe74b7b13f91" xsi:nil="true"/>
    <Afrapportering xmlns="8dd19670-a623-4c4a-8cd0-9c7122017949">588;#Økonomisk optimering af den målrettede miljøregulering</Afrapportering>
    <Kontaktpersoner xmlns="5aa14257-579e-4a1f-bbbb-3c8dd7393476">
      <UserInfo>
        <DisplayName/>
        <AccountId xsi:nil="true"/>
        <AccountType/>
      </UserInfo>
    </Kontaktpersoner>
    <DynamicPublishingContent9 xmlns="http://schemas.microsoft.com/sharepoint/v3" xsi:nil="true"/>
    <DynamicPublishingContent10 xmlns="http://schemas.microsoft.com/sharepoint/v3" xsi:nil="true"/>
    <PublishingContact xmlns="http://schemas.microsoft.com/sharepoint/v3">
      <UserInfo>
        <DisplayName/>
        <AccountId xsi:nil="true"/>
        <AccountType/>
      </UserInfo>
    </PublishingContact>
    <PublishingContactName xmlns="http://schemas.microsoft.com/sharepoint/v3" xsi:nil="true"/>
    <Noegleord xmlns="5aa14257-579e-4a1f-bbbb-3c8dd7393476" xsi:nil="true"/>
    <DynamicPublishingContent8 xmlns="http://schemas.microsoft.com/sharepoint/v3" xsi:nil="true"/>
    <TaksonomiTaxHTField0 xmlns="c027f136-810f-4bf1-8799-fe74b7b13f91">
      <Terms xmlns="http://schemas.microsoft.com/office/infopath/2007/PartnerControls"/>
    </TaksonomiTaxHTField0>
    <TaxCatchAll xmlns="303eeafb-7dff-46db-9396-e9c651f530ea"/>
    <Comments xmlns="http://schemas.microsoft.com/sharepoint/v3">Koldkærgård, den 25. februar 2015.</Comments>
    <Nummer xmlns="5aa14257-579e-4a1f-bbbb-3c8dd7393476" xsi:nil="true"/>
    <HideInRollups xmlns="c027f136-810f-4bf1-8799-fe74b7b13f91">false</HideInRollups>
    <_dlc_DocId xmlns="303eeafb-7dff-46db-9396-e9c651f530ea">LBINFO-1243743680-5765</_dlc_DocId>
    <_dlc_DocIdUrl xmlns="303eeafb-7dff-46db-9396-e9c651f530ea">
      <Url>https://sp.landbrugsinfo.dk/Afrapportering/2015/_layouts/DocIdRedir.aspx?ID=LBINFO-1243743680-5765</Url>
      <Description>LBINFO-1243743680-5765</Description>
    </_dlc_DocIdUrl>
    <ProjectID xmlns="c70df750-5352-4088-a10b-a69e290d946e">X588X</ProjectID>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Set Item Permission, based on rettighedsgruppe</Name>
    <Synchronization>Asynchronous</Synchronization>
    <Type>10001</Type>
    <SequenceNumber>1010</SequenceNumber>
    <Assembly>DAAS.WebInfo.Common, Version=1.0.0.0, Culture=neutral, PublicKeyToken=f192aeb827ef4bcc</Assembly>
    <Class>DAAS.WebInfo.Common.EventReceivers.RightsGroupItemEventReceiver</Class>
    <Data/>
    <Filter/>
  </Receiver>
  <Receiver>
    <Name>Set Item Permission, based on rettighedsgruppe</Name>
    <Synchronization>Asynchronous</Synchronization>
    <Type>10002</Type>
    <SequenceNumber>1010</SequenceNumber>
    <Assembly>DAAS.WebInfo.Common, Version=1.0.0.0, Culture=neutral, PublicKeyToken=f192aeb827ef4bcc</Assembly>
    <Class>DAAS.WebInfo.Common.EventReceivers.RightsGroupItemEventReceiver</Class>
    <Data/>
    <Filter/>
  </Receiver>
  <Receiver>
    <Name>WebInfo Content Page Event</Name>
    <Synchronization>Synchronous</Synchronization>
    <Type>1</Type>
    <SequenceNumber>1030</SequenceNumber>
    <Assembly>DAAS.WebInfo.Common, Version=1.0.0.0, Culture=neutral, PublicKeyToken=f192aeb827ef4bcc</Assembly>
    <Class>DAAS.WebInfo.Common.EventReceivers.WebInfoContentPageEventReceiver</Class>
    <Data/>
    <Filter/>
  </Receiver>
  <Receiver>
    <Name>WebInfo Content Page Event</Name>
    <Synchronization>Synchronous</Synchronization>
    <Type>2</Type>
    <SequenceNumber>1030</SequenceNumber>
    <Assembly>DAAS.WebInfo.Common, Version=1.0.0.0, Culture=neutral, PublicKeyToken=f192aeb827ef4bcc</Assembly>
    <Class>DAAS.WebInfo.Common.EventReceivers.WebInfoContentPageEventReceiver</Class>
    <Data/>
    <Filter/>
  </Receiver>
  <Receiver>
    <Name>WebInfo Content Page Event</Name>
    <Synchronization>Asynchronous</Synchronization>
    <Type>10002</Type>
    <SequenceNumber>1030</SequenceNumber>
    <Assembly>DAAS.WebInfo.Common, Version=1.0.0.0, Culture=neutral, PublicKeyToken=f192aeb827ef4bcc</Assembly>
    <Class>DAAS.WebInfo.Common.EventReceivers.WebInfoContentPageEventReceiver</Class>
    <Data/>
    <Filter/>
  </Receiver>
</spe:Receivers>
</file>

<file path=customXml/item3.xml><?xml version="1.0" encoding="utf-8"?>
<ct:contentTypeSchema xmlns:ct="http://schemas.microsoft.com/office/2006/metadata/contentType" xmlns:ma="http://schemas.microsoft.com/office/2006/metadata/properties/metaAttributes" ct:_="" ma:_="" ma:contentTypeName="Landbrugsinfo Artikelside" ma:contentTypeID="0x010100C568DB52D9D0A14D9B2FDCC96666E9F2007948130EC3DB064584E219954237AF3900242457EFB8B24247815D688C526CD44D00C26A9DBCB02B5C4DA1F017B836C045C00060750ADE2E6249BABB5C6118FC133DE800B6E1A9893ABA4670B08C14B9C53A30D30016A1B8B879019B40A89B0294CD42210C" ma:contentTypeVersion="99" ma:contentTypeDescription="Den primære contenttype der anvendes på Landbrugsinfo" ma:contentTypeScope="" ma:versionID="117efc10c391e0747e80fd0529b5b7c2">
  <xsd:schema xmlns:xsd="http://www.w3.org/2001/XMLSchema" xmlns:xs="http://www.w3.org/2001/XMLSchema" xmlns:p="http://schemas.microsoft.com/office/2006/metadata/properties" xmlns:ns1="http://schemas.microsoft.com/sharepoint/v3" xmlns:ns2="c027f136-810f-4bf1-8799-fe74b7b13f91" xmlns:ns3="5aa14257-579e-4a1f-bbbb-3c8dd7393476" xmlns:ns4="303eeafb-7dff-46db-9396-e9c651f530ea" xmlns:ns5="8dd19670-a623-4c4a-8cd0-9c7122017949" xmlns:ns6="c70df750-5352-4088-a10b-a69e290d946e" targetNamespace="http://schemas.microsoft.com/office/2006/metadata/properties" ma:root="true" ma:fieldsID="f0faed57db0c669d165bd617b058416f" ns1:_="" ns2:_="" ns3:_="" ns4:_="" ns5:_="" ns6:_="">
    <xsd:import namespace="http://schemas.microsoft.com/sharepoint/v3"/>
    <xsd:import namespace="c027f136-810f-4bf1-8799-fe74b7b13f91"/>
    <xsd:import namespace="5aa14257-579e-4a1f-bbbb-3c8dd7393476"/>
    <xsd:import namespace="303eeafb-7dff-46db-9396-e9c651f530ea"/>
    <xsd:import namespace="8dd19670-a623-4c4a-8cd0-9c7122017949"/>
    <xsd:import namespace="c70df750-5352-4088-a10b-a69e290d946e"/>
    <xsd:element name="properties">
      <xsd:complexType>
        <xsd:sequence>
          <xsd:element name="documentManagement">
            <xsd:complexType>
              <xsd:all>
                <xsd:element ref="ns1:Comments"/>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element ref="ns1:PublishingPageImage" minOccurs="0"/>
                <xsd:element ref="ns1:PublishingPageContent" minOccurs="0"/>
                <xsd:element ref="ns1:SummaryLinks" minOccurs="0"/>
                <xsd:element ref="ns1:ArticleByLine" minOccurs="0"/>
                <xsd:element ref="ns1:ArticleStartDate" minOccurs="0"/>
                <xsd:element ref="ns1:PublishingImageCaption" minOccurs="0"/>
                <xsd:element ref="ns1:HeaderStyleDefinitions" minOccurs="0"/>
                <xsd:element ref="ns2:Ansvarligafdeling" minOccurs="0"/>
                <xsd:element ref="ns3:Forfattere" minOccurs="0"/>
                <xsd:element ref="ns2:Rettighedsgruppe"/>
                <xsd:element ref="ns3:Listekode" minOccurs="0"/>
                <xsd:element ref="ns3:Nummer" minOccurs="0"/>
                <xsd:element ref="ns3:Noegleord" minOccurs="0"/>
                <xsd:element ref="ns3:Informationsserie" minOccurs="0"/>
                <xsd:element ref="ns3:Bekraeftelsesdato" minOccurs="0"/>
                <xsd:element ref="ns3:Revisionsdato" minOccurs="0"/>
                <xsd:element ref="ns2:Afsender" minOccurs="0"/>
                <xsd:element ref="ns2:Arkiveringsdato" minOccurs="0"/>
                <xsd:element ref="ns2:Ingen_x0020_besked_x0020_ved_x0020_arkivering" minOccurs="0"/>
                <xsd:element ref="ns2:HideInRollups" minOccurs="0"/>
                <xsd:element ref="ns2:IsHiddenFromRollup" minOccurs="0"/>
                <xsd:element ref="ns1:DynamicPublishingContent0" minOccurs="0"/>
                <xsd:element ref="ns1:DynamicPublishingContent1" minOccurs="0"/>
                <xsd:element ref="ns1:DynamicPublishingContent2" minOccurs="0"/>
                <xsd:element ref="ns1:DynamicPublishingContent3" minOccurs="0"/>
                <xsd:element ref="ns1:DynamicPublishingContent4" minOccurs="0"/>
                <xsd:element ref="ns1:DynamicPublishingContent5" minOccurs="0"/>
                <xsd:element ref="ns3:Sorteringsorden" minOccurs="0"/>
                <xsd:element ref="ns2:EnclosureFor" minOccurs="0"/>
                <xsd:element ref="ns2:GammelURL" minOccurs="0"/>
                <xsd:element ref="ns2:NetSkabelonValue" minOccurs="0"/>
                <xsd:element ref="ns2:Projekter" minOccurs="0"/>
                <xsd:element ref="ns2:WebInfoSubjects" minOccurs="0"/>
                <xsd:element ref="ns2:HitCount" minOccurs="0"/>
                <xsd:element ref="ns2:PermalinkID" minOccurs="0"/>
                <xsd:element ref="ns2:WebInfoMultiSelect" minOccurs="0"/>
                <xsd:element ref="ns4:_dlc_DocId" minOccurs="0"/>
                <xsd:element ref="ns4:_dlc_DocIdUrl" minOccurs="0"/>
                <xsd:element ref="ns4:_dlc_DocIdPersistId" minOccurs="0"/>
                <xsd:element ref="ns1:DynamicPublishingContent6" minOccurs="0"/>
                <xsd:element ref="ns1:DynamicPublishingContent7" minOccurs="0"/>
                <xsd:element ref="ns1:DynamicPublishingContent8" minOccurs="0"/>
                <xsd:element ref="ns1:DynamicPublishingContent9" minOccurs="0"/>
                <xsd:element ref="ns1:DynamicPublishingContent10" minOccurs="0"/>
                <xsd:element ref="ns1:DynamicPublishingContent11" minOccurs="0"/>
                <xsd:element ref="ns1:DynamicPublishingContent12" minOccurs="0"/>
                <xsd:element ref="ns1:DynamicPublishingContent13" minOccurs="0"/>
                <xsd:element ref="ns1:DynamicPublishingContent14" minOccurs="0"/>
                <xsd:element ref="ns2:TaksonomiTaxHTField0" minOccurs="0"/>
                <xsd:element ref="ns4:TaxCatchAll" minOccurs="0"/>
                <xsd:element ref="ns4:TaxCatchAllLabel" minOccurs="0"/>
                <xsd:element ref="ns2:Bevillingsgivere" minOccurs="0"/>
                <xsd:element ref="ns2:FinanceYear" minOccurs="0"/>
                <xsd:element ref="ns2:WebInfoLawCodes" minOccurs="0"/>
                <xsd:element ref="ns5:Afrapportering" minOccurs="0"/>
                <xsd:element ref="ns3:Kontaktpersoner" minOccurs="0"/>
                <xsd:element ref="ns3:Skribenter" minOccurs="0"/>
                <xsd:element ref="ns6:Projec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ma:displayName="Beskrivelse" ma:internalName="Comments">
      <xsd:simpleType>
        <xsd:restriction base="dms:Note">
          <xsd:maxLength value="255"/>
        </xsd:restriction>
      </xsd:simpleType>
    </xsd:element>
    <xsd:element name="PublishingStartDate" ma:index="9" nillable="true" ma:displayName="Startdato for planlægning" ma:internalName="PublishingStartDate">
      <xsd:simpleType>
        <xsd:restriction base="dms:Unknown"/>
      </xsd:simpleType>
    </xsd:element>
    <xsd:element name="PublishingExpirationDate" ma:index="10" nillable="true" ma:displayName="Slutdato for planlægning" ma:internalName="PublishingExpirationDate">
      <xsd:simpleType>
        <xsd:restriction base="dms:Unknown"/>
      </xsd:simpleType>
    </xsd:element>
    <xsd:element name="PublishingContact" ma:index="11" nillable="true" ma:displayName="Kontaktperson"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E-mail-adresse på kontaktperson" ma:internalName="PublishingContactEmail">
      <xsd:simpleType>
        <xsd:restriction base="dms:Text">
          <xsd:maxLength value="255"/>
        </xsd:restriction>
      </xsd:simpleType>
    </xsd:element>
    <xsd:element name="PublishingContactName" ma:index="13" nillable="true" ma:displayName="Navn på kontaktperson" ma:internalName="PublishingContactName">
      <xsd:simpleType>
        <xsd:restriction base="dms:Text">
          <xsd:maxLength value="255"/>
        </xsd:restriction>
      </xsd:simpleType>
    </xsd:element>
    <xsd:element name="PublishingContactPicture" ma:index="14" nillable="true" ma:displayName="Billede af kontaktperson"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Sidelayout"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sgruppe-id" ma:hidden="true" ma:internalName="PublishingVariationGroupID">
      <xsd:simpleType>
        <xsd:restriction base="dms:Text">
          <xsd:maxLength value="255"/>
        </xsd:restriction>
      </xsd:simpleType>
    </xsd:element>
    <xsd:element name="PublishingVariationRelationshipLinkFieldID" ma:index="17" nillable="true" ma:displayName="Relationshyperlink for variation"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Opløftningsbillede" ma:internalName="PublishingRollupImage">
      <xsd:simpleType>
        <xsd:restriction base="dms:Unknown"/>
      </xsd:simpleType>
    </xsd:element>
    <xsd:element name="Audience" ma:index="19" nillable="true" ma:displayName="Målgrupper" ma:description="" ma:internalName="Audience">
      <xsd:simpleType>
        <xsd:restriction base="dms:Unknown"/>
      </xsd:simpleType>
    </xsd:element>
    <xsd:element name="PublishingPageImage" ma:index="20" nillable="true" ma:displayName="Sidebillede" ma:internalName="PublishingPageImage">
      <xsd:simpleType>
        <xsd:restriction base="dms:Unknown"/>
      </xsd:simpleType>
    </xsd:element>
    <xsd:element name="PublishingPageContent" ma:index="21" nillable="true" ma:displayName="Sideindhold" ma:internalName="PublishingPageContent">
      <xsd:simpleType>
        <xsd:restriction base="dms:Unknown"/>
      </xsd:simpleType>
    </xsd:element>
    <xsd:element name="SummaryLinks" ma:index="22" nillable="true" ma:displayName="Oversigtshyperlinks" ma:internalName="SummaryLinks">
      <xsd:simpleType>
        <xsd:restriction base="dms:Unknown"/>
      </xsd:simpleType>
    </xsd:element>
    <xsd:element name="ArticleByLine" ma:index="23" nillable="true" ma:displayName="Forfatterlinje" ma:internalName="ArticleByLine">
      <xsd:simpleType>
        <xsd:restriction base="dms:Text">
          <xsd:maxLength value="255"/>
        </xsd:restriction>
      </xsd:simpleType>
    </xsd:element>
    <xsd:element name="ArticleStartDate" ma:index="24" nillable="true" ma:displayName="Artikeldato" ma:format="DateOnly" ma:internalName="ArticleStartDate">
      <xsd:simpleType>
        <xsd:restriction base="dms:DateTime"/>
      </xsd:simpleType>
    </xsd:element>
    <xsd:element name="PublishingImageCaption" ma:index="25" nillable="true" ma:displayName="Billedtekst" ma:internalName="PublishingImageCaption">
      <xsd:simpleType>
        <xsd:restriction base="dms:Unknown"/>
      </xsd:simpleType>
    </xsd:element>
    <xsd:element name="HeaderStyleDefinitions" ma:index="26" nillable="true" ma:displayName="Typografidefinitioner" ma:hidden="true" ma:internalName="HeaderStyleDefinitions">
      <xsd:simpleType>
        <xsd:restriction base="dms:Unknown"/>
      </xsd:simpleType>
    </xsd:element>
    <xsd:element name="DynamicPublishingContent0" ma:index="41" nillable="true" ma:displayName="Dynamisk sideindhold (1)" ma:hidden="true" ma:internalName="DynamicPublishingContent0">
      <xsd:simpleType>
        <xsd:restriction base="dms:Unknown"/>
      </xsd:simpleType>
    </xsd:element>
    <xsd:element name="DynamicPublishingContent1" ma:index="42" nillable="true" ma:displayName="Dynamisk sideindhold (2)" ma:hidden="true" ma:internalName="DynamicPublishingContent1">
      <xsd:simpleType>
        <xsd:restriction base="dms:Unknown"/>
      </xsd:simpleType>
    </xsd:element>
    <xsd:element name="DynamicPublishingContent2" ma:index="43" nillable="true" ma:displayName="Dynamisk sideindhold (3)" ma:hidden="true" ma:internalName="DynamicPublishingContent2">
      <xsd:simpleType>
        <xsd:restriction base="dms:Unknown"/>
      </xsd:simpleType>
    </xsd:element>
    <xsd:element name="DynamicPublishingContent3" ma:index="44" nillable="true" ma:displayName="Dynamisk sideindhold (4)" ma:hidden="true" ma:internalName="DynamicPublishingContent3">
      <xsd:simpleType>
        <xsd:restriction base="dms:Unknown"/>
      </xsd:simpleType>
    </xsd:element>
    <xsd:element name="DynamicPublishingContent4" ma:index="45" nillable="true" ma:displayName="Dynamisk sideindhold (5)" ma:hidden="true" ma:internalName="DynamicPublishingContent4">
      <xsd:simpleType>
        <xsd:restriction base="dms:Unknown"/>
      </xsd:simpleType>
    </xsd:element>
    <xsd:element name="DynamicPublishingContent5" ma:index="46" nillable="true" ma:displayName="Dynamisk sideindhold (6)" ma:hidden="true" ma:internalName="DynamicPublishingContent5">
      <xsd:simpleType>
        <xsd:restriction base="dms:Unknown"/>
      </xsd:simpleType>
    </xsd:element>
    <xsd:element name="DynamicPublishingContent6" ma:index="59" nillable="true" ma:displayName="Dynamisk sideindhold (7)" ma:hidden="true" ma:internalName="DynamicPublishingContent6">
      <xsd:simpleType>
        <xsd:restriction base="dms:Unknown"/>
      </xsd:simpleType>
    </xsd:element>
    <xsd:element name="DynamicPublishingContent7" ma:index="60" nillable="true" ma:displayName="Dynamisk sideindhold (8)" ma:hidden="true" ma:internalName="DynamicPublishingContent7">
      <xsd:simpleType>
        <xsd:restriction base="dms:Unknown"/>
      </xsd:simpleType>
    </xsd:element>
    <xsd:element name="DynamicPublishingContent8" ma:index="61" nillable="true" ma:displayName="Dynamisk sideindhold (9)" ma:hidden="true" ma:internalName="DynamicPublishingContent8">
      <xsd:simpleType>
        <xsd:restriction base="dms:Unknown"/>
      </xsd:simpleType>
    </xsd:element>
    <xsd:element name="DynamicPublishingContent9" ma:index="62" nillable="true" ma:displayName="Dynamisk sideindhold (10)" ma:hidden="true" ma:internalName="DynamicPublishingContent9">
      <xsd:simpleType>
        <xsd:restriction base="dms:Unknown"/>
      </xsd:simpleType>
    </xsd:element>
    <xsd:element name="DynamicPublishingContent10" ma:index="63" nillable="true" ma:displayName="Dynamisk sideindhold (11)" ma:hidden="true" ma:internalName="DynamicPublishingContent10">
      <xsd:simpleType>
        <xsd:restriction base="dms:Unknown"/>
      </xsd:simpleType>
    </xsd:element>
    <xsd:element name="DynamicPublishingContent11" ma:index="64" nillable="true" ma:displayName="Dynamisk sideindhold (12)" ma:hidden="true" ma:internalName="DynamicPublishingContent11">
      <xsd:simpleType>
        <xsd:restriction base="dms:Unknown"/>
      </xsd:simpleType>
    </xsd:element>
    <xsd:element name="DynamicPublishingContent12" ma:index="65" nillable="true" ma:displayName="Dynamisk sideindhold (13)" ma:hidden="true" ma:internalName="DynamicPublishingContent12">
      <xsd:simpleType>
        <xsd:restriction base="dms:Unknown"/>
      </xsd:simpleType>
    </xsd:element>
    <xsd:element name="DynamicPublishingContent13" ma:index="66" nillable="true" ma:displayName="Dynamisk sideindhold (14)" ma:hidden="true" ma:internalName="DynamicPublishingContent13">
      <xsd:simpleType>
        <xsd:restriction base="dms:Unknown"/>
      </xsd:simpleType>
    </xsd:element>
    <xsd:element name="DynamicPublishingContent14" ma:index="67" nillable="true" ma:displayName="Dynamisk sideindhold (15)" ma:hidden="true" ma:internalName="DynamicPublishingContent14">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027f136-810f-4bf1-8799-fe74b7b13f91" elementFormDefault="qualified">
    <xsd:import namespace="http://schemas.microsoft.com/office/2006/documentManagement/types"/>
    <xsd:import namespace="http://schemas.microsoft.com/office/infopath/2007/PartnerControls"/>
    <xsd:element name="Ansvarligafdeling" ma:index="27" nillable="true" ma:displayName="Ansvarlig afdeling" ma:list="{2b5a13a3-256c-433f-bc8b-bde4d05df095}" ma:internalName="Ansvarligafdeling" ma:showField="Title" ma:web="303eeafb-7dff-46db-9396-e9c651f530ea">
      <xsd:simpleType>
        <xsd:restriction base="dms:Lookup"/>
      </xsd:simpleType>
    </xsd:element>
    <xsd:element name="Rettighedsgruppe" ma:index="29" ma:displayName="Rettighedsgruppe" ma:default="2;#Basis" ma:list="{cd861654-9942-42cc-b4e8-22e2eb33fafe}" ma:internalName="Rettighedsgruppe" ma:readOnly="false" ma:showField="Title" ma:web="303eeafb-7dff-46db-9396-e9c651f530ea">
      <xsd:simpleType>
        <xsd:restriction base="dms:Lookup"/>
      </xsd:simpleType>
    </xsd:element>
    <xsd:element name="Afsender" ma:index="36" nillable="true" ma:displayName="Afsender" ma:default="2;#Landscentret" ma:list="{b497b606-9a6f-4593-a3de-acb9bcbea154}" ma:internalName="Afsender" ma:showField="LinkTitleNoMenu" ma:web="303eeafb-7dff-46db-9396-e9c651f530ea">
      <xsd:simpleType>
        <xsd:restriction base="dms:Lookup"/>
      </xsd:simpleType>
    </xsd:element>
    <xsd:element name="Arkiveringsdato" ma:index="37" nillable="true" ma:displayName="Arkiveringsdato" ma:format="DateOnly" ma:internalName="Arkiveringsdato" ma:readOnly="false">
      <xsd:simpleType>
        <xsd:restriction base="dms:DateTime"/>
      </xsd:simpleType>
    </xsd:element>
    <xsd:element name="Ingen_x0020_besked_x0020_ved_x0020_arkivering" ma:index="38" nillable="true" ma:displayName="Ingen besked ved arkivering" ma:default="0" ma:description="Klik her, for ikke at modtage en besked, når dokumentet når sin udløbsdato" ma:internalName="Ingen_x0020_besked_x0020_ved_x0020_arkivering">
      <xsd:simpleType>
        <xsd:restriction base="dms:Boolean"/>
      </xsd:simpleType>
    </xsd:element>
    <xsd:element name="HideInRollups" ma:index="39" nillable="true" ma:displayName="Skjul i artikellister" ma:default="0" ma:description="Klik her for at skjule siden i artikellister" ma:internalName="HideInRollups">
      <xsd:simpleType>
        <xsd:restriction base="dms:Boolean"/>
      </xsd:simpleType>
    </xsd:element>
    <xsd:element name="IsHiddenFromRollup" ma:index="40" nillable="true" ma:displayName="Skjult i artikellister (system)" ma:decimals="0" ma:default="0" ma:description="Understøtter infrastrukturen" ma:internalName="IsHiddenFromRollup">
      <xsd:simpleType>
        <xsd:restriction base="dms:Number"/>
      </xsd:simpleType>
    </xsd:element>
    <xsd:element name="EnclosureFor" ma:index="48" nillable="true" ma:displayName="Bilag til" ma:description="Peger på bilagets moderdokument" ma:internalName="EnclosureFor">
      <xsd:complexType>
        <xsd:complexContent>
          <xsd:extension base="dms:URL">
            <xsd:sequence>
              <xsd:element name="Url" type="dms:ValidUrl" minOccurs="0" nillable="true"/>
              <xsd:element name="Description" type="xsd:string" nillable="true"/>
            </xsd:sequence>
          </xsd:extension>
        </xsd:complexContent>
      </xsd:complexType>
    </xsd:element>
    <xsd:element name="GammelURL" ma:index="49" nillable="true" ma:displayName="Gammel URL" ma:description="Tidligere placering på landbrugsinfo" ma:internalName="GammelURL">
      <xsd:simpleType>
        <xsd:restriction base="dms:Text">
          <xsd:maxLength value="255"/>
        </xsd:restriction>
      </xsd:simpleType>
    </xsd:element>
    <xsd:element name="NetSkabelonValue" ma:index="50" nillable="true" ma:displayName="NetSkabelon værdier" ma:internalName="NetSkabelonValue">
      <xsd:simpleType>
        <xsd:restriction base="dms:Text">
          <xsd:maxLength value="255"/>
        </xsd:restriction>
      </xsd:simpleType>
    </xsd:element>
    <xsd:element name="Projekter" ma:index="51" nillable="true" ma:displayName="Projekter" ma:list="{ecf07d35-95fb-4bda-ad72-e46544058ec2}" ma:internalName="Projekter" ma:showField="LinkTitleNoMenu" ma:web="{303eeafb-7dff-46db-9396-e9c651f530ea}">
      <xsd:simpleType>
        <xsd:restriction base="dms:Unknown"/>
      </xsd:simpleType>
    </xsd:element>
    <xsd:element name="WebInfoSubjects" ma:index="52" nillable="true" ma:displayName="Emneord" ma:description="Knyt emneord til din artikel. Benyttes primært til nyhedsbreve." ma:list="{c1fcffa3-db61-496d-89f0-dea25d970c75}" ma:internalName="WebInfoSubjects" ma:showField="LinkTitleNoMenu" ma:web="303eeafb-7dff-46db-9396-e9c651f530ea">
      <xsd:simpleType>
        <xsd:restriction base="dms:Unknown"/>
      </xsd:simpleType>
    </xsd:element>
    <xsd:element name="HitCount" ma:index="53" nillable="true" ma:displayName="HitCount (system)" ma:decimals="0" ma:default="0" ma:description="Antal gange et dokument er set af en bruger" ma:internalName="HitCount" ma:readOnly="false">
      <xsd:simpleType>
        <xsd:restriction base="dms:Number"/>
      </xsd:simpleType>
    </xsd:element>
    <xsd:element name="PermalinkID" ma:index="54" nillable="true" ma:displayName="Permalink ID" ma:description="Unik ID for artiklen som kan benyttes til permalink" ma:internalName="PermalinkID" ma:readOnly="false">
      <xsd:simpleType>
        <xsd:restriction base="dms:Text">
          <xsd:maxLength value="255"/>
        </xsd:restriction>
      </xsd:simpleType>
    </xsd:element>
    <xsd:element name="WebInfoMultiSelect" ma:index="55" nillable="true" ma:displayName="Tilvalg" ma:description="Mulighed for et antal tilvalg gemt i et samlet felt." ma:internalName="WebInfoMultiSelect">
      <xsd:simpleType>
        <xsd:restriction base="dms:Unknown"/>
      </xsd:simpleType>
    </xsd:element>
    <xsd:element name="TaksonomiTaxHTField0" ma:index="68" nillable="true" ma:taxonomy="true" ma:internalName="TaksonomiTaxHTField0" ma:taxonomyFieldName="Taksonomi" ma:displayName="Taksonomi" ma:fieldId="{6e43b4ee-656e-4e6d-875c-6c0fe73b7faf}" ma:taxonomyMulti="true" ma:sspId="2476898c-5e7e-458a-8d26-e528e2e6d5ce" ma:termSetId="65f14c63-6b42-47e9-9739-973b2f9a435e" ma:anchorId="00000000-0000-0000-0000-000000000000" ma:open="false" ma:isKeyword="false">
      <xsd:complexType>
        <xsd:sequence>
          <xsd:element ref="pc:Terms" minOccurs="0" maxOccurs="1"/>
        </xsd:sequence>
      </xsd:complexType>
    </xsd:element>
    <xsd:element name="Bevillingsgivere" ma:index="72" nillable="true" ma:displayName="Bevillingsgivere" ma:list="9ccd692b-b01f-4300-9d4e-b4fb85c2c995" ma:internalName="Bevillingsgivere" ma:showField="LinkTitleNoMenu" ma:web="303eeafb-7dff-46db-9396-e9c651f530ea">
      <xsd:simpleType>
        <xsd:restriction base="dms:Unknown"/>
      </xsd:simpleType>
    </xsd:element>
    <xsd:element name="FinanceYear" ma:index="73" nillable="true" ma:displayName="Bevillingsår" ma:decimals="0" ma:internalName="FinanceYear">
      <xsd:simpleType>
        <xsd:restriction base="dms:Number"/>
      </xsd:simpleType>
    </xsd:element>
    <xsd:element name="WebInfoLawCodes" ma:index="74" nillable="true" ma:displayName="Lovkoder" ma:description="Knyt lovkoder til din artikel." ma:list="{908f6eb6-a66b-478a-a99e-d2541dc092be}" ma:internalName="WebInfoLawCodes" ma:showField="LinkTitleNoMenu" ma:web="303eeafb-7dff-46db-9396-e9c651f530ea">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aa14257-579e-4a1f-bbbb-3c8dd7393476" elementFormDefault="qualified">
    <xsd:import namespace="http://schemas.microsoft.com/office/2006/documentManagement/types"/>
    <xsd:import namespace="http://schemas.microsoft.com/office/infopath/2007/PartnerControls"/>
    <xsd:element name="Forfattere" ma:index="28" nillable="true" ma:displayName="Forfattere" ma:list="UserInfo" ma:SharePointGroup="0" ma:internalName="Forfattere"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istekode" ma:index="30" nillable="true" ma:displayName="Listekode" ma:internalName="Listekode">
      <xsd:simpleType>
        <xsd:restriction base="dms:Text">
          <xsd:maxLength value="255"/>
        </xsd:restriction>
      </xsd:simpleType>
    </xsd:element>
    <xsd:element name="Nummer" ma:index="31" nillable="true" ma:displayName="Nummer" ma:internalName="Nummer">
      <xsd:simpleType>
        <xsd:restriction base="dms:Text">
          <xsd:maxLength value="255"/>
        </xsd:restriction>
      </xsd:simpleType>
    </xsd:element>
    <xsd:element name="Noegleord" ma:index="32" nillable="true" ma:displayName="Nøgleord" ma:internalName="Noegleord">
      <xsd:simpleType>
        <xsd:restriction base="dms:Text">
          <xsd:maxLength value="255"/>
        </xsd:restriction>
      </xsd:simpleType>
    </xsd:element>
    <xsd:element name="Informationsserie" ma:index="33" nillable="true" ma:displayName="Historisk informationsserie" ma:internalName="Informationsserie">
      <xsd:simpleType>
        <xsd:restriction base="dms:Text">
          <xsd:maxLength value="255"/>
        </xsd:restriction>
      </xsd:simpleType>
    </xsd:element>
    <xsd:element name="Bekraeftelsesdato" ma:index="34" nillable="true" ma:displayName="Bekræftelsesdato" ma:format="DateTime" ma:internalName="Bekraeftelsesdato">
      <xsd:simpleType>
        <xsd:restriction base="dms:DateTime"/>
      </xsd:simpleType>
    </xsd:element>
    <xsd:element name="Revisionsdato" ma:index="35" nillable="true" ma:displayName="Revisionsdato" ma:format="DateTime" ma:internalName="Revisionsdato">
      <xsd:simpleType>
        <xsd:restriction base="dms:DateTime"/>
      </xsd:simpleType>
    </xsd:element>
    <xsd:element name="Sorteringsorden" ma:index="47" nillable="true" ma:displayName="Sorteringsorden" ma:decimals="0" ma:internalName="Sorteringsorden">
      <xsd:simpleType>
        <xsd:restriction base="dms:Number"/>
      </xsd:simpleType>
    </xsd:element>
    <xsd:element name="Kontaktpersoner" ma:index="76" nillable="true" ma:displayName="Kontaktpersoner" ma:list="UserInfo" ma:SharePointGroup="0" ma:internalName="Kontaktpersoner"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kribenter" ma:index="77" nillable="true" ma:displayName="Skribenter" ma:list="UserInfo" ma:SharePointGroup="0" ma:internalName="Skribenter"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03eeafb-7dff-46db-9396-e9c651f530ea" elementFormDefault="qualified">
    <xsd:import namespace="http://schemas.microsoft.com/office/2006/documentManagement/types"/>
    <xsd:import namespace="http://schemas.microsoft.com/office/infopath/2007/PartnerControls"/>
    <xsd:element name="_dlc_DocId" ma:index="56" nillable="true" ma:displayName="Værdi for dokument-id" ma:description="Værdien af det dokument-id, der er tildelt dette element." ma:internalName="_dlc_DocId" ma:readOnly="true">
      <xsd:simpleType>
        <xsd:restriction base="dms:Text"/>
      </xsd:simpleType>
    </xsd:element>
    <xsd:element name="_dlc_DocIdUrl" ma:index="57" nillable="true" ma:displayName="Dokument-id" ma:description="Permanent link til dette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58" nillable="true" ma:displayName="Persist ID" ma:description="Keep ID on add." ma:hidden="true" ma:internalName="_dlc_DocIdPersistId" ma:readOnly="true">
      <xsd:simpleType>
        <xsd:restriction base="dms:Boolean"/>
      </xsd:simpleType>
    </xsd:element>
    <xsd:element name="TaxCatchAll" ma:index="69" nillable="true" ma:displayName="Taxonomy Catch All Column" ma:description="" ma:list="{00a11604-cdb1-438d-8b4c-a208f6918db7}" ma:internalName="TaxCatchAll" ma:showField="CatchAllData" ma:web="303eeafb-7dff-46db-9396-e9c651f530ea">
      <xsd:complexType>
        <xsd:complexContent>
          <xsd:extension base="dms:MultiChoiceLookup">
            <xsd:sequence>
              <xsd:element name="Value" type="dms:Lookup" maxOccurs="unbounded" minOccurs="0" nillable="true"/>
            </xsd:sequence>
          </xsd:extension>
        </xsd:complexContent>
      </xsd:complexType>
    </xsd:element>
    <xsd:element name="TaxCatchAllLabel" ma:index="70" nillable="true" ma:displayName="Taxonomy Catch All Column1" ma:description="" ma:hidden="true" ma:list="{00a11604-cdb1-438d-8b4c-a208f6918db7}" ma:internalName="TaxCatchAllLabel" ma:readOnly="true" ma:showField="CatchAllDataLabel" ma:web="303eeafb-7dff-46db-9396-e9c651f530e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dd19670-a623-4c4a-8cd0-9c7122017949" elementFormDefault="qualified">
    <xsd:import namespace="http://schemas.microsoft.com/office/2006/documentManagement/types"/>
    <xsd:import namespace="http://schemas.microsoft.com/office/infopath/2007/PartnerControls"/>
    <xsd:element name="Afrapportering" ma:index="75" nillable="true" ma:displayName="Afrapportering" ma:list="{126d356a-4f5c-4bbb-91a6-e07af1934e19}" ma:internalName="Afrapportering" ma:showField="LinkTitleNoMenu" ma:web="{303eeafb-7dff-46db-9396-e9c651f530ea}">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70df750-5352-4088-a10b-a69e290d946e" elementFormDefault="qualified">
    <xsd:import namespace="http://schemas.microsoft.com/office/2006/documentManagement/types"/>
    <xsd:import namespace="http://schemas.microsoft.com/office/infopath/2007/PartnerControls"/>
    <xsd:element name="ProjectID" ma:index="78" nillable="true" ma:displayName="ProjectID (system)" ma:internalName="ProjectID">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327A91-6941-4E70-98F8-2A97E6B6779C}"/>
</file>

<file path=customXml/itemProps2.xml><?xml version="1.0" encoding="utf-8"?>
<ds:datastoreItem xmlns:ds="http://schemas.openxmlformats.org/officeDocument/2006/customXml" ds:itemID="{32F58147-B714-49F4-AF58-037929C395C5}"/>
</file>

<file path=customXml/itemProps3.xml><?xml version="1.0" encoding="utf-8"?>
<ds:datastoreItem xmlns:ds="http://schemas.openxmlformats.org/officeDocument/2006/customXml" ds:itemID="{E4EF5810-4AB1-4948-A43A-F4FD7781E4E5}"/>
</file>

<file path=customXml/itemProps4.xml><?xml version="1.0" encoding="utf-8"?>
<ds:datastoreItem xmlns:ds="http://schemas.openxmlformats.org/officeDocument/2006/customXml" ds:itemID="{DC57E243-08CC-48F1-A01C-35D4998A2E68}"/>
</file>

<file path=docProps/app.xml><?xml version="1.0" encoding="utf-8"?>
<Properties xmlns="http://schemas.openxmlformats.org/officeDocument/2006/extended-properties" xmlns:vt="http://schemas.openxmlformats.org/officeDocument/2006/docPropsVTypes">
  <Template>SEGES</Template>
  <TotalTime>231</TotalTime>
  <Words>778</Words>
  <Application>Microsoft Office PowerPoint</Application>
  <PresentationFormat>Skærmshow (4:3)</PresentationFormat>
  <Paragraphs>125</Paragraphs>
  <Slides>12</Slides>
  <Notes>3</Notes>
  <HiddenSlides>0</HiddenSlides>
  <MMClips>0</MMClips>
  <ScaleCrop>false</ScaleCrop>
  <HeadingPairs>
    <vt:vector size="4" baseType="variant">
      <vt:variant>
        <vt:lpstr>Tema</vt:lpstr>
      </vt:variant>
      <vt:variant>
        <vt:i4>1</vt:i4>
      </vt:variant>
      <vt:variant>
        <vt:lpstr>Diastitler</vt:lpstr>
      </vt:variant>
      <vt:variant>
        <vt:i4>12</vt:i4>
      </vt:variant>
    </vt:vector>
  </HeadingPairs>
  <TitlesOfParts>
    <vt:vector size="13" baseType="lpstr">
      <vt:lpstr>SEGES</vt:lpstr>
      <vt:lpstr>Hvad er Konsekvenserne af de foreslåede kvælstofindsatser?</vt:lpstr>
      <vt:lpstr>Kvælstofindsats i fht. kystvande</vt:lpstr>
      <vt:lpstr>Kvælstofindsats i fht. kystvande</vt:lpstr>
      <vt:lpstr>Brutto- indsatsbehov</vt:lpstr>
      <vt:lpstr>PowerPoint-præsentation</vt:lpstr>
      <vt:lpstr>Manglende oplysninger</vt:lpstr>
      <vt:lpstr>Konsekvensberegninger af kvælstofindsats</vt:lpstr>
      <vt:lpstr>Udledning til Odense Fjord</vt:lpstr>
      <vt:lpstr>Fynsk svineproducent med 180 ha</vt:lpstr>
      <vt:lpstr>Case beregning for Svinebrug i Odense Fjord oplandet</vt:lpstr>
      <vt:lpstr>Case beregning for kvægbrug i Odense Fjord oplandet</vt:lpstr>
      <vt:lpstr>Konsekvensberegninger</vt:lpstr>
    </vt:vector>
  </TitlesOfParts>
  <Company>Videncentret for Landbrug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Præsentation: Hvad er Konsekvenserne af de foreslåede kvælstofindsatser?</dc:title>
  <dc:creator>Søren Kolind Hvid</dc:creator>
  <cp:keywords>SEGES</cp:keywords>
  <cp:lastModifiedBy>Pia Sørensen</cp:lastModifiedBy>
  <cp:revision>21</cp:revision>
  <cp:lastPrinted>2014-12-09T10:53:47Z</cp:lastPrinted>
  <dcterms:created xsi:type="dcterms:W3CDTF">2015-02-24T12:02:12Z</dcterms:created>
  <dcterms:modified xsi:type="dcterms:W3CDTF">2015-11-11T07:01:01Z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0x010100C568DB52D9D0A14D9B2FDCC96666E9F2007948130EC3DB064584E219954237AF3900242457EFB8B24247815D688C526CD44D00C26A9DBCB02B5C4DA1F017B836C045C00060750ADE2E6249BABB5C6118FC133DE800B6E1A9893ABA4670B08C14B9C53A30D30016A1B8B879019B40A89B0294CD42210C</vt:lpwstr>
  </property>
  <property fmtid="{D5CDD505-2E9C-101B-9397-08002B2CF9AE}" pid="3" name="_dlc_DocIdItemGuid">
    <vt:lpwstr>ea841549-021b-4b54-ba17-0105b276585c</vt:lpwstr>
  </property>
  <property fmtid="{D5CDD505-2E9C-101B-9397-08002B2CF9AE}" pid="4" name="Taksonomi">
    <vt:lpwstr/>
  </property>
</Properties>
</file>